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7" r:id="rId6"/>
    <p:sldId id="270" r:id="rId7"/>
    <p:sldId id="261" r:id="rId8"/>
    <p:sldId id="262" r:id="rId9"/>
    <p:sldId id="278" r:id="rId10"/>
    <p:sldId id="269" r:id="rId11"/>
    <p:sldId id="259" r:id="rId12"/>
    <p:sldId id="260" r:id="rId13"/>
    <p:sldId id="311" r:id="rId14"/>
    <p:sldId id="312" r:id="rId15"/>
    <p:sldId id="313" r:id="rId16"/>
    <p:sldId id="271" r:id="rId17"/>
    <p:sldId id="275" r:id="rId18"/>
    <p:sldId id="286" r:id="rId19"/>
    <p:sldId id="290" r:id="rId20"/>
    <p:sldId id="308" r:id="rId21"/>
    <p:sldId id="310" r:id="rId22"/>
    <p:sldId id="309" r:id="rId23"/>
    <p:sldId id="31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8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68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468" y="-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00.jpg>
</file>

<file path=ppt/media/image101.jpg>
</file>

<file path=ppt/media/image102.jpg>
</file>

<file path=ppt/media/image103.jpg>
</file>

<file path=ppt/media/image104.jpg>
</file>

<file path=ppt/media/image105.jpg>
</file>

<file path=ppt/media/image106.jpg>
</file>

<file path=ppt/media/image107.jpg>
</file>

<file path=ppt/media/image108.jpg>
</file>

<file path=ppt/media/image109.jpg>
</file>

<file path=ppt/media/image11.png>
</file>

<file path=ppt/media/image110.jpg>
</file>

<file path=ppt/media/image111.jpg>
</file>

<file path=ppt/media/image112.jpg>
</file>

<file path=ppt/media/image113.jpg>
</file>

<file path=ppt/media/image114.jpg>
</file>

<file path=ppt/media/image12.jpg>
</file>

<file path=ppt/media/image13.jpeg>
</file>

<file path=ppt/media/image14.jpeg>
</file>

<file path=ppt/media/image15.jpg>
</file>

<file path=ppt/media/image16.jpeg>
</file>

<file path=ppt/media/image17.png>
</file>

<file path=ppt/media/image18.png>
</file>

<file path=ppt/media/image19.jpg>
</file>

<file path=ppt/media/image2.png>
</file>

<file path=ppt/media/image20.jpeg>
</file>

<file path=ppt/media/image21.jpeg>
</file>

<file path=ppt/media/image22.jpeg>
</file>

<file path=ppt/media/image23.jpg>
</file>

<file path=ppt/media/image24.jpeg>
</file>

<file path=ppt/media/image25.png>
</file>

<file path=ppt/media/image26.png>
</file>

<file path=ppt/media/image27.jpeg>
</file>

<file path=ppt/media/image28.jpg>
</file>

<file path=ppt/media/image29.jpg>
</file>

<file path=ppt/media/image3.png>
</file>

<file path=ppt/media/image30.jpe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e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eg>
</file>

<file path=ppt/media/image5.jpeg>
</file>

<file path=ppt/media/image50.jpeg>
</file>

<file path=ppt/media/image51.jpg>
</file>

<file path=ppt/media/image52.jpeg>
</file>

<file path=ppt/media/image53.jpg>
</file>

<file path=ppt/media/image54.jpg>
</file>

<file path=ppt/media/image55.jpeg>
</file>

<file path=ppt/media/image56.jpeg>
</file>

<file path=ppt/media/image57.jpeg>
</file>

<file path=ppt/media/image58.jpeg>
</file>

<file path=ppt/media/image59.jpg>
</file>

<file path=ppt/media/image6.png>
</file>

<file path=ppt/media/image60.jpeg>
</file>

<file path=ppt/media/image61.jpg>
</file>

<file path=ppt/media/image62.jpg>
</file>

<file path=ppt/media/image63.jpg>
</file>

<file path=ppt/media/image64.jpg>
</file>

<file path=ppt/media/image65.jpg>
</file>

<file path=ppt/media/image66.jpg>
</file>

<file path=ppt/media/image67.jpg>
</file>

<file path=ppt/media/image68.jpg>
</file>

<file path=ppt/media/image69.jpg>
</file>

<file path=ppt/media/image7.jpeg>
</file>

<file path=ppt/media/image70.jpg>
</file>

<file path=ppt/media/image71.jpg>
</file>

<file path=ppt/media/image72.jpg>
</file>

<file path=ppt/media/image73.jpg>
</file>

<file path=ppt/media/image74.jpeg>
</file>

<file path=ppt/media/image75.jpg>
</file>

<file path=ppt/media/image76.jpg>
</file>

<file path=ppt/media/image77.jpg>
</file>

<file path=ppt/media/image78.jpg>
</file>

<file path=ppt/media/image79.jfif>
</file>

<file path=ppt/media/image8.png>
</file>

<file path=ppt/media/image80.jpg>
</file>

<file path=ppt/media/image81.jpg>
</file>

<file path=ppt/media/image82.jpg>
</file>

<file path=ppt/media/image83.jpg>
</file>

<file path=ppt/media/image84.jpg>
</file>

<file path=ppt/media/image85.jpg>
</file>

<file path=ppt/media/image86.jpg>
</file>

<file path=ppt/media/image87.jpg>
</file>

<file path=ppt/media/image88.jpg>
</file>

<file path=ppt/media/image89.jpg>
</file>

<file path=ppt/media/image9.png>
</file>

<file path=ppt/media/image90.jpeg>
</file>

<file path=ppt/media/image91.jpg>
</file>

<file path=ppt/media/image92.jpg>
</file>

<file path=ppt/media/image93.jpg>
</file>

<file path=ppt/media/image94.jpg>
</file>

<file path=ppt/media/image95.jpg>
</file>

<file path=ppt/media/image96.jpg>
</file>

<file path=ppt/media/image97.jpg>
</file>

<file path=ppt/media/image98.jpg>
</file>

<file path=ppt/media/image9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C6101-2F50-43DF-B8EA-3E555C03C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D6138-3F6B-4785-906A-20AEFF30B6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26966-2E74-48E8-8836-22836DF7F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B7CDC-6C25-4CC8-9E3B-F009134F0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42088-47BA-4615-B265-7818BED4E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396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5D026-1EEE-40E3-8EF7-9EA1F7343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5A9E6C-507C-4AEF-832B-C8B170C3B6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B56E58-3D44-46DF-A4B7-6D26B2C2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CE5EC-DDC0-4966-B134-9EB31D02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6DE27-3DEB-4C86-8987-64427C985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338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3054B-415A-4D3A-ABD8-EE403A707E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0EE6E-6C92-4E31-9D49-CBD99FDD74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0273A-7BDA-4307-A429-C43E70D73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1F62E-3F25-4121-BA34-AE02345F6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68595-3FDC-490B-BAFB-1A720F4C6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44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3795D-ACE6-45B5-8BFE-1BA515D07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E0C82-26F8-4ED6-AD0D-A4AF6A7B7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EA3B6-0966-4094-92CC-2EEB08489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886A1-B529-4F82-90B3-D233EF865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4C7D9-9EC2-4207-A6AB-F847A070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78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AA26-CEAC-4362-A1F9-85E7229A9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6E53F-9812-418D-9E88-15CEC6181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27D9C-E7CD-4F07-AAD3-3867E96E6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3F980-B4C7-47AC-82C8-2E1FD66B3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267F9-17BA-4A1D-8EB3-0F4E77E85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382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DAE1F-E203-40CE-B81C-7E48D7391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3D224-5B20-4103-94D3-28A03674A0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4BF21-8D11-4BCE-A7AC-A6DFC787D4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A9B89D-559F-4212-BED9-161C22117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920CE0-D00B-4C72-AEAD-9D164AEE5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6E6038-E19A-4057-B8F8-A01089B9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60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95B1C-0AA1-4855-BA95-4DC326084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44A21-CBE2-43A0-8A7D-836161A84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7A63A-06DD-4AD5-99BB-0FA08EFA4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83EC5B-2F00-4736-9C86-4928A2C45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55637D-74DD-4588-8EE0-B8AF3F211B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6DBC5B-3C3B-40FE-A71E-B02E66DDD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967060-4418-4B97-9CA6-B0D8BC4CC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66532F-0050-43F2-833B-A140ED124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652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FB579-167E-459B-BFA6-4A91816B9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30BC5C-D5E9-48DC-81BF-77E103F6F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EDF93-8637-476F-9C51-E3B75F418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950398-C137-407A-9ED1-F16AF5FFC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320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E11632-A351-4D05-8DB1-2030E2305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BF21A7-A541-4FB8-96C8-0E316DE77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3B9F5C-FB24-4175-B2ED-CC69B7D7C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22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2920E-6912-4C73-9489-40C26B29F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67E2B-67E8-4BA5-A648-A44707192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AB0C8E-F696-40DB-B7EE-7A9CD9699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34EB1F-1F8F-4812-A933-D5DE3D090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39B64-FA26-423B-B3BF-84E284D8E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67B89-5D72-48D1-9583-6EEFD6DDA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23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AA9C8-2C6B-453D-9E2B-C75789801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58EB2D-F747-4347-8764-2874ADE8A7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FB6724-4D15-47ED-9ACE-7C3537669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4DD4CD-AFE0-4AFA-B4CB-167FE7312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78F64B-BBED-4A12-A888-F53E65762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D31D5E-3E11-4E26-A642-29FAF178E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3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10766D-A877-47F5-A76C-7BEFEAF9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B075C-5914-4303-A832-EC4048E1E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5A6DA-D069-4DC0-BA98-B3907A3901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D2466-94C9-45E0-97BC-1EAA2C4D5D22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2632A-0010-4269-9219-E44C4C26EB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CAF1C-34B7-4B26-8AE3-C25C23245A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3BAAA-E325-4533-9A03-F591B325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175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13" Type="http://schemas.openxmlformats.org/officeDocument/2006/relationships/image" Target="../media/image24.jpe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12" Type="http://schemas.openxmlformats.org/officeDocument/2006/relationships/image" Target="../media/image23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jpeg"/><Relationship Id="rId5" Type="http://schemas.openxmlformats.org/officeDocument/2006/relationships/image" Target="../media/image16.jpeg"/><Relationship Id="rId15" Type="http://schemas.openxmlformats.org/officeDocument/2006/relationships/image" Target="../media/image26.png"/><Relationship Id="rId10" Type="http://schemas.openxmlformats.org/officeDocument/2006/relationships/image" Target="../media/image21.jpeg"/><Relationship Id="rId4" Type="http://schemas.openxmlformats.org/officeDocument/2006/relationships/image" Target="../media/image15.jpg"/><Relationship Id="rId9" Type="http://schemas.openxmlformats.org/officeDocument/2006/relationships/image" Target="../media/image20.jpeg"/><Relationship Id="rId1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13" Type="http://schemas.openxmlformats.org/officeDocument/2006/relationships/image" Target="../media/image24.jpeg"/><Relationship Id="rId18" Type="http://schemas.openxmlformats.org/officeDocument/2006/relationships/image" Target="../media/image29.jp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12" Type="http://schemas.openxmlformats.org/officeDocument/2006/relationships/image" Target="../media/image23.jpg"/><Relationship Id="rId17" Type="http://schemas.openxmlformats.org/officeDocument/2006/relationships/image" Target="../media/image28.jpg"/><Relationship Id="rId2" Type="http://schemas.openxmlformats.org/officeDocument/2006/relationships/image" Target="../media/image13.jpeg"/><Relationship Id="rId16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7.jpeg"/><Relationship Id="rId5" Type="http://schemas.openxmlformats.org/officeDocument/2006/relationships/image" Target="../media/image16.jpeg"/><Relationship Id="rId15" Type="http://schemas.openxmlformats.org/officeDocument/2006/relationships/image" Target="../media/image26.png"/><Relationship Id="rId10" Type="http://schemas.openxmlformats.org/officeDocument/2006/relationships/image" Target="../media/image21.jpeg"/><Relationship Id="rId19" Type="http://schemas.openxmlformats.org/officeDocument/2006/relationships/image" Target="../media/image30.jpeg"/><Relationship Id="rId4" Type="http://schemas.openxmlformats.org/officeDocument/2006/relationships/image" Target="../media/image15.jpg"/><Relationship Id="rId9" Type="http://schemas.openxmlformats.org/officeDocument/2006/relationships/image" Target="../media/image20.jpeg"/><Relationship Id="rId1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1.jpg"/><Relationship Id="rId18" Type="http://schemas.openxmlformats.org/officeDocument/2006/relationships/image" Target="../media/image36.jpg"/><Relationship Id="rId26" Type="http://schemas.openxmlformats.org/officeDocument/2006/relationships/image" Target="../media/image43.jpg"/><Relationship Id="rId3" Type="http://schemas.openxmlformats.org/officeDocument/2006/relationships/image" Target="../media/image20.jpeg"/><Relationship Id="rId21" Type="http://schemas.openxmlformats.org/officeDocument/2006/relationships/image" Target="../media/image39.jpeg"/><Relationship Id="rId34" Type="http://schemas.openxmlformats.org/officeDocument/2006/relationships/image" Target="../media/image51.jpg"/><Relationship Id="rId7" Type="http://schemas.openxmlformats.org/officeDocument/2006/relationships/image" Target="../media/image30.jpeg"/><Relationship Id="rId12" Type="http://schemas.openxmlformats.org/officeDocument/2006/relationships/image" Target="../media/image19.jpg"/><Relationship Id="rId17" Type="http://schemas.openxmlformats.org/officeDocument/2006/relationships/image" Target="../media/image35.jpg"/><Relationship Id="rId25" Type="http://schemas.openxmlformats.org/officeDocument/2006/relationships/image" Target="../media/image42.jpg"/><Relationship Id="rId33" Type="http://schemas.openxmlformats.org/officeDocument/2006/relationships/image" Target="../media/image50.jpeg"/><Relationship Id="rId2" Type="http://schemas.openxmlformats.org/officeDocument/2006/relationships/image" Target="../media/image18.png"/><Relationship Id="rId16" Type="http://schemas.openxmlformats.org/officeDocument/2006/relationships/image" Target="../media/image34.jpg"/><Relationship Id="rId20" Type="http://schemas.openxmlformats.org/officeDocument/2006/relationships/image" Target="../media/image38.jpg"/><Relationship Id="rId29" Type="http://schemas.openxmlformats.org/officeDocument/2006/relationships/image" Target="../media/image4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16.jpeg"/><Relationship Id="rId24" Type="http://schemas.openxmlformats.org/officeDocument/2006/relationships/image" Target="../media/image41.jpg"/><Relationship Id="rId32" Type="http://schemas.openxmlformats.org/officeDocument/2006/relationships/image" Target="../media/image49.jpeg"/><Relationship Id="rId5" Type="http://schemas.openxmlformats.org/officeDocument/2006/relationships/image" Target="../media/image25.png"/><Relationship Id="rId15" Type="http://schemas.openxmlformats.org/officeDocument/2006/relationships/image" Target="../media/image33.jpg"/><Relationship Id="rId23" Type="http://schemas.openxmlformats.org/officeDocument/2006/relationships/image" Target="../media/image40.jpg"/><Relationship Id="rId28" Type="http://schemas.openxmlformats.org/officeDocument/2006/relationships/image" Target="../media/image45.jpg"/><Relationship Id="rId36" Type="http://schemas.openxmlformats.org/officeDocument/2006/relationships/image" Target="../media/image53.jpg"/><Relationship Id="rId10" Type="http://schemas.openxmlformats.org/officeDocument/2006/relationships/image" Target="../media/image15.jpg"/><Relationship Id="rId19" Type="http://schemas.openxmlformats.org/officeDocument/2006/relationships/image" Target="../media/image37.jpg"/><Relationship Id="rId31" Type="http://schemas.openxmlformats.org/officeDocument/2006/relationships/image" Target="../media/image48.jpg"/><Relationship Id="rId4" Type="http://schemas.openxmlformats.org/officeDocument/2006/relationships/image" Target="../media/image21.jpeg"/><Relationship Id="rId9" Type="http://schemas.openxmlformats.org/officeDocument/2006/relationships/image" Target="../media/image14.jpeg"/><Relationship Id="rId14" Type="http://schemas.openxmlformats.org/officeDocument/2006/relationships/image" Target="../media/image32.jpg"/><Relationship Id="rId22" Type="http://schemas.openxmlformats.org/officeDocument/2006/relationships/image" Target="../media/image29.jpg"/><Relationship Id="rId27" Type="http://schemas.openxmlformats.org/officeDocument/2006/relationships/image" Target="../media/image44.jpg"/><Relationship Id="rId30" Type="http://schemas.openxmlformats.org/officeDocument/2006/relationships/image" Target="../media/image47.jpg"/><Relationship Id="rId35" Type="http://schemas.openxmlformats.org/officeDocument/2006/relationships/image" Target="../media/image52.jpeg"/><Relationship Id="rId8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3.jpg"/><Relationship Id="rId18" Type="http://schemas.openxmlformats.org/officeDocument/2006/relationships/image" Target="../media/image29.jpg"/><Relationship Id="rId26" Type="http://schemas.openxmlformats.org/officeDocument/2006/relationships/image" Target="../media/image48.jpg"/><Relationship Id="rId21" Type="http://schemas.openxmlformats.org/officeDocument/2006/relationships/image" Target="../media/image42.jpg"/><Relationship Id="rId34" Type="http://schemas.openxmlformats.org/officeDocument/2006/relationships/image" Target="../media/image58.jpeg"/><Relationship Id="rId7" Type="http://schemas.openxmlformats.org/officeDocument/2006/relationships/image" Target="../media/image14.jpeg"/><Relationship Id="rId12" Type="http://schemas.openxmlformats.org/officeDocument/2006/relationships/image" Target="../media/image32.jpg"/><Relationship Id="rId17" Type="http://schemas.openxmlformats.org/officeDocument/2006/relationships/image" Target="../media/image39.jpeg"/><Relationship Id="rId25" Type="http://schemas.openxmlformats.org/officeDocument/2006/relationships/image" Target="../media/image47.jpg"/><Relationship Id="rId33" Type="http://schemas.openxmlformats.org/officeDocument/2006/relationships/image" Target="../media/image57.jpeg"/><Relationship Id="rId38" Type="http://schemas.openxmlformats.org/officeDocument/2006/relationships/image" Target="../media/image61.jpg"/><Relationship Id="rId2" Type="http://schemas.openxmlformats.org/officeDocument/2006/relationships/image" Target="../media/image20.jpeg"/><Relationship Id="rId16" Type="http://schemas.openxmlformats.org/officeDocument/2006/relationships/image" Target="../media/image38.jpg"/><Relationship Id="rId20" Type="http://schemas.openxmlformats.org/officeDocument/2006/relationships/image" Target="../media/image41.jpg"/><Relationship Id="rId29" Type="http://schemas.openxmlformats.org/officeDocument/2006/relationships/image" Target="../media/image5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11" Type="http://schemas.openxmlformats.org/officeDocument/2006/relationships/image" Target="../media/image31.jpg"/><Relationship Id="rId24" Type="http://schemas.openxmlformats.org/officeDocument/2006/relationships/image" Target="../media/image46.jpg"/><Relationship Id="rId32" Type="http://schemas.openxmlformats.org/officeDocument/2006/relationships/image" Target="../media/image56.jpeg"/><Relationship Id="rId37" Type="http://schemas.openxmlformats.org/officeDocument/2006/relationships/image" Target="../media/image60.jpeg"/><Relationship Id="rId5" Type="http://schemas.openxmlformats.org/officeDocument/2006/relationships/image" Target="../media/image30.jpeg"/><Relationship Id="rId15" Type="http://schemas.openxmlformats.org/officeDocument/2006/relationships/image" Target="../media/image36.jpg"/><Relationship Id="rId23" Type="http://schemas.openxmlformats.org/officeDocument/2006/relationships/image" Target="../media/image44.jpg"/><Relationship Id="rId28" Type="http://schemas.openxmlformats.org/officeDocument/2006/relationships/image" Target="../media/image51.jpg"/><Relationship Id="rId36" Type="http://schemas.openxmlformats.org/officeDocument/2006/relationships/image" Target="../media/image34.jpg"/><Relationship Id="rId10" Type="http://schemas.openxmlformats.org/officeDocument/2006/relationships/image" Target="../media/image19.jpg"/><Relationship Id="rId19" Type="http://schemas.openxmlformats.org/officeDocument/2006/relationships/image" Target="../media/image40.jpg"/><Relationship Id="rId31" Type="http://schemas.openxmlformats.org/officeDocument/2006/relationships/image" Target="../media/image55.jpeg"/><Relationship Id="rId4" Type="http://schemas.openxmlformats.org/officeDocument/2006/relationships/image" Target="../media/image26.png"/><Relationship Id="rId9" Type="http://schemas.openxmlformats.org/officeDocument/2006/relationships/image" Target="../media/image16.jpeg"/><Relationship Id="rId14" Type="http://schemas.openxmlformats.org/officeDocument/2006/relationships/image" Target="../media/image35.jpg"/><Relationship Id="rId22" Type="http://schemas.openxmlformats.org/officeDocument/2006/relationships/image" Target="../media/image43.jpg"/><Relationship Id="rId27" Type="http://schemas.openxmlformats.org/officeDocument/2006/relationships/image" Target="../media/image49.jpeg"/><Relationship Id="rId30" Type="http://schemas.openxmlformats.org/officeDocument/2006/relationships/image" Target="../media/image54.jpg"/><Relationship Id="rId35" Type="http://schemas.openxmlformats.org/officeDocument/2006/relationships/image" Target="../media/image59.jpg"/><Relationship Id="rId8" Type="http://schemas.openxmlformats.org/officeDocument/2006/relationships/image" Target="../media/image15.jpg"/><Relationship Id="rId3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2.jpg"/><Relationship Id="rId18" Type="http://schemas.openxmlformats.org/officeDocument/2006/relationships/image" Target="../media/image77.jpg"/><Relationship Id="rId26" Type="http://schemas.openxmlformats.org/officeDocument/2006/relationships/image" Target="../media/image84.jpg"/><Relationship Id="rId21" Type="http://schemas.openxmlformats.org/officeDocument/2006/relationships/image" Target="../media/image80.jpg"/><Relationship Id="rId34" Type="http://schemas.openxmlformats.org/officeDocument/2006/relationships/image" Target="../media/image92.jpg"/><Relationship Id="rId7" Type="http://schemas.openxmlformats.org/officeDocument/2006/relationships/image" Target="../media/image66.jpg"/><Relationship Id="rId12" Type="http://schemas.openxmlformats.org/officeDocument/2006/relationships/image" Target="../media/image71.jpg"/><Relationship Id="rId17" Type="http://schemas.openxmlformats.org/officeDocument/2006/relationships/image" Target="../media/image76.jpg"/><Relationship Id="rId25" Type="http://schemas.openxmlformats.org/officeDocument/2006/relationships/image" Target="../media/image83.jpg"/><Relationship Id="rId33" Type="http://schemas.openxmlformats.org/officeDocument/2006/relationships/image" Target="../media/image91.jpg"/><Relationship Id="rId38" Type="http://schemas.openxmlformats.org/officeDocument/2006/relationships/image" Target="../media/image96.jpg"/><Relationship Id="rId2" Type="http://schemas.openxmlformats.org/officeDocument/2006/relationships/image" Target="../media/image62.jpg"/><Relationship Id="rId16" Type="http://schemas.openxmlformats.org/officeDocument/2006/relationships/image" Target="../media/image75.jpg"/><Relationship Id="rId20" Type="http://schemas.openxmlformats.org/officeDocument/2006/relationships/image" Target="../media/image79.jfif"/><Relationship Id="rId29" Type="http://schemas.openxmlformats.org/officeDocument/2006/relationships/image" Target="../media/image8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jpg"/><Relationship Id="rId11" Type="http://schemas.openxmlformats.org/officeDocument/2006/relationships/image" Target="../media/image70.jpg"/><Relationship Id="rId24" Type="http://schemas.openxmlformats.org/officeDocument/2006/relationships/image" Target="../media/image82.jpg"/><Relationship Id="rId32" Type="http://schemas.openxmlformats.org/officeDocument/2006/relationships/image" Target="../media/image90.jpeg"/><Relationship Id="rId37" Type="http://schemas.openxmlformats.org/officeDocument/2006/relationships/image" Target="../media/image95.jpg"/><Relationship Id="rId5" Type="http://schemas.openxmlformats.org/officeDocument/2006/relationships/image" Target="../media/image64.jpg"/><Relationship Id="rId15" Type="http://schemas.openxmlformats.org/officeDocument/2006/relationships/image" Target="../media/image74.jpeg"/><Relationship Id="rId23" Type="http://schemas.openxmlformats.org/officeDocument/2006/relationships/image" Target="../media/image49.jpeg"/><Relationship Id="rId28" Type="http://schemas.openxmlformats.org/officeDocument/2006/relationships/image" Target="../media/image86.jpg"/><Relationship Id="rId36" Type="http://schemas.openxmlformats.org/officeDocument/2006/relationships/image" Target="../media/image94.jpg"/><Relationship Id="rId10" Type="http://schemas.openxmlformats.org/officeDocument/2006/relationships/image" Target="../media/image69.jpg"/><Relationship Id="rId19" Type="http://schemas.openxmlformats.org/officeDocument/2006/relationships/image" Target="../media/image78.jpg"/><Relationship Id="rId31" Type="http://schemas.openxmlformats.org/officeDocument/2006/relationships/image" Target="../media/image89.jpg"/><Relationship Id="rId4" Type="http://schemas.openxmlformats.org/officeDocument/2006/relationships/image" Target="../media/image63.jpg"/><Relationship Id="rId9" Type="http://schemas.openxmlformats.org/officeDocument/2006/relationships/image" Target="../media/image68.jpg"/><Relationship Id="rId14" Type="http://schemas.openxmlformats.org/officeDocument/2006/relationships/image" Target="../media/image73.jpg"/><Relationship Id="rId22" Type="http://schemas.openxmlformats.org/officeDocument/2006/relationships/image" Target="../media/image81.jpg"/><Relationship Id="rId27" Type="http://schemas.openxmlformats.org/officeDocument/2006/relationships/image" Target="../media/image85.jpg"/><Relationship Id="rId30" Type="http://schemas.openxmlformats.org/officeDocument/2006/relationships/image" Target="../media/image88.jpg"/><Relationship Id="rId35" Type="http://schemas.openxmlformats.org/officeDocument/2006/relationships/image" Target="../media/image93.jpg"/><Relationship Id="rId8" Type="http://schemas.openxmlformats.org/officeDocument/2006/relationships/image" Target="../media/image67.jpg"/><Relationship Id="rId3" Type="http://schemas.openxmlformats.org/officeDocument/2006/relationships/image" Target="../media/image38.jp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jpg"/><Relationship Id="rId13" Type="http://schemas.openxmlformats.org/officeDocument/2006/relationships/image" Target="../media/image74.jpeg"/><Relationship Id="rId18" Type="http://schemas.openxmlformats.org/officeDocument/2006/relationships/hyperlink" Target="https://www.nature.com/articles/s41598-018-32991-1#auth-Tim-Lauer" TargetMode="External"/><Relationship Id="rId3" Type="http://schemas.openxmlformats.org/officeDocument/2006/relationships/image" Target="../media/image38.jpg"/><Relationship Id="rId7" Type="http://schemas.openxmlformats.org/officeDocument/2006/relationships/image" Target="../media/image66.jpg"/><Relationship Id="rId12" Type="http://schemas.openxmlformats.org/officeDocument/2006/relationships/image" Target="../media/image73.jpg"/><Relationship Id="rId17" Type="http://schemas.openxmlformats.org/officeDocument/2006/relationships/image" Target="../media/image79.jfif"/><Relationship Id="rId2" Type="http://schemas.openxmlformats.org/officeDocument/2006/relationships/image" Target="../media/image62.jpg"/><Relationship Id="rId16" Type="http://schemas.openxmlformats.org/officeDocument/2006/relationships/image" Target="../media/image7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jpg"/><Relationship Id="rId11" Type="http://schemas.openxmlformats.org/officeDocument/2006/relationships/image" Target="../media/image72.jpg"/><Relationship Id="rId5" Type="http://schemas.openxmlformats.org/officeDocument/2006/relationships/image" Target="../media/image64.jpg"/><Relationship Id="rId15" Type="http://schemas.openxmlformats.org/officeDocument/2006/relationships/image" Target="../media/image77.jpg"/><Relationship Id="rId10" Type="http://schemas.openxmlformats.org/officeDocument/2006/relationships/image" Target="../media/image69.jpg"/><Relationship Id="rId4" Type="http://schemas.openxmlformats.org/officeDocument/2006/relationships/image" Target="../media/image63.jpg"/><Relationship Id="rId9" Type="http://schemas.openxmlformats.org/officeDocument/2006/relationships/image" Target="../media/image68.jpg"/><Relationship Id="rId14" Type="http://schemas.openxmlformats.org/officeDocument/2006/relationships/image" Target="../media/image76.jpg"/></Relationships>
</file>

<file path=ppt/slides/_rels/slide2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6.jpg"/><Relationship Id="rId18" Type="http://schemas.openxmlformats.org/officeDocument/2006/relationships/image" Target="../media/image75.jpg"/><Relationship Id="rId26" Type="http://schemas.openxmlformats.org/officeDocument/2006/relationships/image" Target="../media/image99.jpg"/><Relationship Id="rId39" Type="http://schemas.openxmlformats.org/officeDocument/2006/relationships/image" Target="../media/image110.jpg"/><Relationship Id="rId21" Type="http://schemas.openxmlformats.org/officeDocument/2006/relationships/image" Target="../media/image90.jpeg"/><Relationship Id="rId34" Type="http://schemas.openxmlformats.org/officeDocument/2006/relationships/image" Target="../media/image106.jpg"/><Relationship Id="rId42" Type="http://schemas.openxmlformats.org/officeDocument/2006/relationships/image" Target="../media/image113.jpg"/><Relationship Id="rId7" Type="http://schemas.openxmlformats.org/officeDocument/2006/relationships/image" Target="../media/image66.jpg"/><Relationship Id="rId2" Type="http://schemas.openxmlformats.org/officeDocument/2006/relationships/image" Target="../media/image62.jpg"/><Relationship Id="rId16" Type="http://schemas.openxmlformats.org/officeDocument/2006/relationships/image" Target="../media/image79.jfif"/><Relationship Id="rId20" Type="http://schemas.openxmlformats.org/officeDocument/2006/relationships/image" Target="../media/image98.jpg"/><Relationship Id="rId29" Type="http://schemas.openxmlformats.org/officeDocument/2006/relationships/image" Target="../media/image101.jpg"/><Relationship Id="rId41" Type="http://schemas.openxmlformats.org/officeDocument/2006/relationships/image" Target="../media/image1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jpg"/><Relationship Id="rId11" Type="http://schemas.openxmlformats.org/officeDocument/2006/relationships/image" Target="../media/image73.jpg"/><Relationship Id="rId24" Type="http://schemas.openxmlformats.org/officeDocument/2006/relationships/image" Target="../media/image95.jpg"/><Relationship Id="rId32" Type="http://schemas.openxmlformats.org/officeDocument/2006/relationships/image" Target="../media/image104.jpg"/><Relationship Id="rId37" Type="http://schemas.openxmlformats.org/officeDocument/2006/relationships/image" Target="../media/image108.jpg"/><Relationship Id="rId40" Type="http://schemas.openxmlformats.org/officeDocument/2006/relationships/image" Target="../media/image111.jpg"/><Relationship Id="rId5" Type="http://schemas.openxmlformats.org/officeDocument/2006/relationships/image" Target="../media/image64.jpg"/><Relationship Id="rId15" Type="http://schemas.openxmlformats.org/officeDocument/2006/relationships/image" Target="../media/image78.jpg"/><Relationship Id="rId23" Type="http://schemas.openxmlformats.org/officeDocument/2006/relationships/image" Target="../media/image94.jpg"/><Relationship Id="rId28" Type="http://schemas.openxmlformats.org/officeDocument/2006/relationships/image" Target="../media/image100.jpg"/><Relationship Id="rId36" Type="http://schemas.openxmlformats.org/officeDocument/2006/relationships/image" Target="../media/image107.jpg"/><Relationship Id="rId10" Type="http://schemas.openxmlformats.org/officeDocument/2006/relationships/image" Target="../media/image72.jpg"/><Relationship Id="rId19" Type="http://schemas.openxmlformats.org/officeDocument/2006/relationships/image" Target="../media/image97.jpg"/><Relationship Id="rId31" Type="http://schemas.openxmlformats.org/officeDocument/2006/relationships/image" Target="../media/image103.jpg"/><Relationship Id="rId44" Type="http://schemas.openxmlformats.org/officeDocument/2006/relationships/image" Target="../media/image114.jpg"/><Relationship Id="rId4" Type="http://schemas.openxmlformats.org/officeDocument/2006/relationships/image" Target="../media/image63.jpg"/><Relationship Id="rId9" Type="http://schemas.openxmlformats.org/officeDocument/2006/relationships/image" Target="../media/image69.jpg"/><Relationship Id="rId14" Type="http://schemas.openxmlformats.org/officeDocument/2006/relationships/image" Target="../media/image77.jpg"/><Relationship Id="rId22" Type="http://schemas.openxmlformats.org/officeDocument/2006/relationships/image" Target="../media/image91.jpg"/><Relationship Id="rId27" Type="http://schemas.openxmlformats.org/officeDocument/2006/relationships/image" Target="../media/image54.jpg"/><Relationship Id="rId30" Type="http://schemas.openxmlformats.org/officeDocument/2006/relationships/image" Target="../media/image102.jpg"/><Relationship Id="rId35" Type="http://schemas.openxmlformats.org/officeDocument/2006/relationships/image" Target="../media/image89.jpg"/><Relationship Id="rId43" Type="http://schemas.openxmlformats.org/officeDocument/2006/relationships/image" Target="../media/image96.jpg"/><Relationship Id="rId8" Type="http://schemas.openxmlformats.org/officeDocument/2006/relationships/image" Target="../media/image68.jpg"/><Relationship Id="rId3" Type="http://schemas.openxmlformats.org/officeDocument/2006/relationships/image" Target="../media/image38.jpg"/><Relationship Id="rId12" Type="http://schemas.openxmlformats.org/officeDocument/2006/relationships/image" Target="../media/image74.jpeg"/><Relationship Id="rId17" Type="http://schemas.openxmlformats.org/officeDocument/2006/relationships/hyperlink" Target="https://www.nature.com/articles/s41598-018-32991-1#auth-Tim-Lauer" TargetMode="External"/><Relationship Id="rId25" Type="http://schemas.openxmlformats.org/officeDocument/2006/relationships/image" Target="../media/image71.jpg"/><Relationship Id="rId33" Type="http://schemas.openxmlformats.org/officeDocument/2006/relationships/image" Target="../media/image105.jpg"/><Relationship Id="rId38" Type="http://schemas.openxmlformats.org/officeDocument/2006/relationships/image" Target="../media/image109.jp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jpg"/><Relationship Id="rId13" Type="http://schemas.openxmlformats.org/officeDocument/2006/relationships/image" Target="../media/image91.jpg"/><Relationship Id="rId18" Type="http://schemas.openxmlformats.org/officeDocument/2006/relationships/image" Target="../media/image100.jpg"/><Relationship Id="rId26" Type="http://schemas.openxmlformats.org/officeDocument/2006/relationships/image" Target="../media/image110.jpg"/><Relationship Id="rId3" Type="http://schemas.openxmlformats.org/officeDocument/2006/relationships/image" Target="../media/image63.jpg"/><Relationship Id="rId21" Type="http://schemas.openxmlformats.org/officeDocument/2006/relationships/image" Target="../media/image103.jpg"/><Relationship Id="rId7" Type="http://schemas.openxmlformats.org/officeDocument/2006/relationships/image" Target="../media/image77.jpg"/><Relationship Id="rId12" Type="http://schemas.openxmlformats.org/officeDocument/2006/relationships/image" Target="../media/image90.jpeg"/><Relationship Id="rId17" Type="http://schemas.openxmlformats.org/officeDocument/2006/relationships/image" Target="../media/image54.jpg"/><Relationship Id="rId25" Type="http://schemas.openxmlformats.org/officeDocument/2006/relationships/image" Target="../media/image109.jpg"/><Relationship Id="rId2" Type="http://schemas.openxmlformats.org/officeDocument/2006/relationships/image" Target="../media/image62.jpg"/><Relationship Id="rId16" Type="http://schemas.openxmlformats.org/officeDocument/2006/relationships/image" Target="../media/image99.jpg"/><Relationship Id="rId20" Type="http://schemas.openxmlformats.org/officeDocument/2006/relationships/image" Target="../media/image102.jpg"/><Relationship Id="rId29" Type="http://schemas.openxmlformats.org/officeDocument/2006/relationships/image" Target="../media/image6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jpg"/><Relationship Id="rId11" Type="http://schemas.openxmlformats.org/officeDocument/2006/relationships/image" Target="../media/image97.jpg"/><Relationship Id="rId24" Type="http://schemas.openxmlformats.org/officeDocument/2006/relationships/image" Target="../media/image73.jpg"/><Relationship Id="rId32" Type="http://schemas.openxmlformats.org/officeDocument/2006/relationships/image" Target="../media/image74.jpeg"/><Relationship Id="rId5" Type="http://schemas.openxmlformats.org/officeDocument/2006/relationships/image" Target="../media/image68.jpg"/><Relationship Id="rId15" Type="http://schemas.openxmlformats.org/officeDocument/2006/relationships/image" Target="../media/image71.jpg"/><Relationship Id="rId23" Type="http://schemas.openxmlformats.org/officeDocument/2006/relationships/image" Target="../media/image108.jpg"/><Relationship Id="rId28" Type="http://schemas.openxmlformats.org/officeDocument/2006/relationships/image" Target="../media/image112.jpg"/><Relationship Id="rId10" Type="http://schemas.openxmlformats.org/officeDocument/2006/relationships/image" Target="../media/image75.jpg"/><Relationship Id="rId19" Type="http://schemas.openxmlformats.org/officeDocument/2006/relationships/image" Target="../media/image101.jpg"/><Relationship Id="rId31" Type="http://schemas.openxmlformats.org/officeDocument/2006/relationships/image" Target="../media/image114.jpg"/><Relationship Id="rId4" Type="http://schemas.openxmlformats.org/officeDocument/2006/relationships/image" Target="../media/image64.jpg"/><Relationship Id="rId9" Type="http://schemas.openxmlformats.org/officeDocument/2006/relationships/image" Target="../media/image79.jfif"/><Relationship Id="rId14" Type="http://schemas.openxmlformats.org/officeDocument/2006/relationships/image" Target="../media/image95.jpg"/><Relationship Id="rId22" Type="http://schemas.openxmlformats.org/officeDocument/2006/relationships/image" Target="../media/image107.jpg"/><Relationship Id="rId27" Type="http://schemas.openxmlformats.org/officeDocument/2006/relationships/image" Target="../media/image111.jpg"/><Relationship Id="rId30" Type="http://schemas.openxmlformats.org/officeDocument/2006/relationships/image" Target="../media/image9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880EF-3453-422D-800F-A450A01F41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Methods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BFC92D-9106-4432-8D68-9A803F66E9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301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3A947-7FCE-4BD2-B706-13068630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Spalding 2018 (</a:t>
            </a:r>
            <a:r>
              <a:rPr lang="de-DE" dirty="0" err="1"/>
              <a:t>vmpfc</a:t>
            </a:r>
            <a:r>
              <a:rPr lang="de-DE" dirty="0"/>
              <a:t> </a:t>
            </a:r>
            <a:r>
              <a:rPr lang="de-DE" dirty="0" err="1"/>
              <a:t>lesion</a:t>
            </a:r>
            <a:r>
              <a:rPr lang="de-DE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8E063-8690-4C16-9398-D1D042144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232" y="5252793"/>
            <a:ext cx="6548194" cy="981146"/>
          </a:xfrm>
        </p:spPr>
        <p:txBody>
          <a:bodyPr>
            <a:normAutofit lnSpcReduction="10000"/>
          </a:bodyPr>
          <a:lstStyle/>
          <a:p>
            <a:r>
              <a:rPr lang="de-DE" dirty="0"/>
              <a:t>1		2	2		3	4</a:t>
            </a:r>
          </a:p>
          <a:p>
            <a:r>
              <a:rPr lang="de-DE" b="1" dirty="0" err="1">
                <a:solidFill>
                  <a:srgbClr val="FF0000"/>
                </a:solidFill>
              </a:rPr>
              <a:t>Voluntary</a:t>
            </a:r>
            <a:r>
              <a:rPr lang="de-DE" b="1" dirty="0">
                <a:solidFill>
                  <a:srgbClr val="FF0000"/>
                </a:solidFill>
              </a:rPr>
              <a:t> </a:t>
            </a:r>
            <a:r>
              <a:rPr lang="de-DE" b="1" dirty="0"/>
              <a:t>, 45 ABC </a:t>
            </a:r>
            <a:r>
              <a:rPr lang="de-DE" b="1" dirty="0" err="1"/>
              <a:t>triads</a:t>
            </a:r>
            <a:r>
              <a:rPr lang="de-DE" b="1" dirty="0"/>
              <a:t>, 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06341B-FA3C-4F83-AB83-D9FF61A73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76" y="1927488"/>
            <a:ext cx="10506048" cy="300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22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9073D-FB83-489A-83C9-5EB9F5274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Ballard 19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C41C3-A85B-4EA1-BD9A-82EC55481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667" y="1825625"/>
            <a:ext cx="6425347" cy="4351338"/>
          </a:xfrm>
        </p:spPr>
        <p:txBody>
          <a:bodyPr>
            <a:normAutofit fontScale="70000" lnSpcReduction="20000"/>
          </a:bodyPr>
          <a:lstStyle/>
          <a:p>
            <a:r>
              <a:rPr lang="de-DE" dirty="0"/>
              <a:t>Design</a:t>
            </a:r>
          </a:p>
          <a:p>
            <a:pPr lvl="1"/>
            <a:r>
              <a:rPr lang="de-DE" b="1" dirty="0"/>
              <a:t>4 2-part </a:t>
            </a:r>
            <a:r>
              <a:rPr lang="de-DE" b="1" dirty="0" err="1"/>
              <a:t>stims</a:t>
            </a:r>
            <a:endParaRPr lang="de-DE" b="1" dirty="0"/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phase-scrambled image </a:t>
            </a:r>
            <a:r>
              <a:rPr lang="en-US" b="1" dirty="0"/>
              <a:t>designed to match the house/face/body part features on low-level visual properties. </a:t>
            </a:r>
            <a:br>
              <a:rPr lang="en-US" dirty="0"/>
            </a:br>
            <a:endParaRPr lang="en-US" dirty="0"/>
          </a:p>
          <a:p>
            <a:r>
              <a:rPr lang="en-US" dirty="0"/>
              <a:t>Task</a:t>
            </a:r>
          </a:p>
          <a:p>
            <a:pPr lvl="1"/>
            <a:r>
              <a:rPr lang="en-US" dirty="0"/>
              <a:t>target detection task</a:t>
            </a:r>
          </a:p>
          <a:p>
            <a:pPr lvl="2"/>
            <a:r>
              <a:rPr lang="en-US" dirty="0"/>
              <a:t>10 trials for each stimulus per run</a:t>
            </a:r>
          </a:p>
          <a:p>
            <a:pPr lvl="2"/>
            <a:r>
              <a:rPr lang="en-US" dirty="0"/>
              <a:t>3 runs in which contingencies change</a:t>
            </a:r>
          </a:p>
          <a:p>
            <a:pPr lvl="2"/>
            <a:r>
              <a:rPr lang="de-DE" dirty="0"/>
              <a:t>M</a:t>
            </a:r>
            <a:r>
              <a:rPr lang="en-US" dirty="0"/>
              <a:t>ax response time adjusted for participants with </a:t>
            </a:r>
            <a:r>
              <a:rPr lang="en-US" dirty="0" err="1"/>
              <a:t>pretask</a:t>
            </a:r>
            <a:r>
              <a:rPr lang="en-US" dirty="0"/>
              <a:t> (approx. 900ms to answer)</a:t>
            </a:r>
          </a:p>
          <a:p>
            <a:pPr lvl="2"/>
            <a:endParaRPr lang="en-US" dirty="0"/>
          </a:p>
          <a:p>
            <a:r>
              <a:rPr lang="en-US" dirty="0"/>
              <a:t>Methods</a:t>
            </a:r>
          </a:p>
          <a:p>
            <a:pPr lvl="1"/>
            <a:r>
              <a:rPr lang="de-DE" dirty="0"/>
              <a:t>40 </a:t>
            </a:r>
            <a:r>
              <a:rPr lang="de-DE" dirty="0" err="1"/>
              <a:t>participants</a:t>
            </a:r>
            <a:endParaRPr lang="en-US" dirty="0"/>
          </a:p>
          <a:p>
            <a:pPr lvl="1"/>
            <a:r>
              <a:rPr lang="en-US" dirty="0"/>
              <a:t>a 3.0 Tesla GE Discovery MR750 scanner, echo-planar imaging, interleaved acquisition, gradient recalled echo; TR = 1500 </a:t>
            </a:r>
            <a:r>
              <a:rPr lang="en-US" dirty="0" err="1"/>
              <a:t>ms</a:t>
            </a:r>
            <a:r>
              <a:rPr lang="en-US" dirty="0"/>
              <a:t>; TE = 30 </a:t>
            </a:r>
            <a:r>
              <a:rPr lang="en-US" dirty="0" err="1"/>
              <a:t>ms</a:t>
            </a:r>
            <a:r>
              <a:rPr lang="en-US" dirty="0"/>
              <a:t>; flip angle = 77°.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6CC606-4769-423F-971B-880A2B830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288" y="1460564"/>
            <a:ext cx="5623583" cy="284445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2500C15-795A-4254-BA7E-B2E194D08B2D}"/>
              </a:ext>
            </a:extLst>
          </p:cNvPr>
          <p:cNvSpPr/>
          <p:nvPr/>
        </p:nvSpPr>
        <p:spPr>
          <a:xfrm>
            <a:off x="111241" y="4649297"/>
            <a:ext cx="356638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AdvOTea1a7398"/>
              </a:rPr>
              <a:t>The target appeared at </a:t>
            </a:r>
            <a:r>
              <a:rPr lang="en-US" sz="1200" dirty="0">
                <a:solidFill>
                  <a:srgbClr val="000000"/>
                </a:solidFill>
                <a:latin typeface="AdvOTea1a7398+fb"/>
              </a:rPr>
              <a:t>fi</a:t>
            </a:r>
            <a:r>
              <a:rPr lang="en-US" sz="1200" dirty="0">
                <a:solidFill>
                  <a:srgbClr val="000000"/>
                </a:solidFill>
                <a:latin typeface="AdvOTea1a7398"/>
              </a:rPr>
              <a:t>xation 600 </a:t>
            </a:r>
            <a:r>
              <a:rPr lang="en-US" sz="1200" dirty="0" err="1">
                <a:solidFill>
                  <a:srgbClr val="000000"/>
                </a:solidFill>
                <a:latin typeface="AdvOTea1a7398"/>
              </a:rPr>
              <a:t>ms</a:t>
            </a:r>
            <a:r>
              <a:rPr lang="en-US" sz="1200" dirty="0">
                <a:solidFill>
                  <a:srgbClr val="000000"/>
                </a:solidFill>
                <a:latin typeface="AdvOTea1a7398"/>
              </a:rPr>
              <a:t> after stimulus onset. Stimuli were always presented for 2000 </a:t>
            </a:r>
            <a:r>
              <a:rPr lang="en-US" sz="1200" dirty="0" err="1">
                <a:solidFill>
                  <a:srgbClr val="000000"/>
                </a:solidFill>
                <a:latin typeface="AdvOTea1a7398"/>
              </a:rPr>
              <a:t>ms</a:t>
            </a:r>
            <a:r>
              <a:rPr lang="en-US" sz="1200" dirty="0"/>
              <a:t> </a:t>
            </a:r>
          </a:p>
          <a:p>
            <a:r>
              <a:rPr lang="en-US" sz="1200" dirty="0"/>
              <a:t>Inter-trial intervals and the interval</a:t>
            </a:r>
            <a:br>
              <a:rPr lang="en-US" sz="1200" dirty="0"/>
            </a:br>
            <a:r>
              <a:rPr lang="en-US" sz="1200" dirty="0"/>
              <a:t>between the stimulus/stimulus + target and feedback were taken from a Poisson</a:t>
            </a:r>
            <a:br>
              <a:rPr lang="en-US" sz="1200" dirty="0"/>
            </a:br>
            <a:r>
              <a:rPr lang="en-US" sz="1200" dirty="0"/>
              <a:t>distribution with a mean of 5 s, truncated to have a minimum of 2 s and maximum</a:t>
            </a:r>
            <a:br>
              <a:rPr lang="en-US" sz="1200" dirty="0"/>
            </a:br>
            <a:r>
              <a:rPr lang="en-US" sz="1200" dirty="0"/>
              <a:t>of 12 s. </a:t>
            </a:r>
            <a:br>
              <a:rPr lang="en-US" sz="1200" dirty="0"/>
            </a:br>
            <a:br>
              <a:rPr lang="en-US" sz="1200" dirty="0"/>
            </a:b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57837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54D0A-3352-46C2-9600-D8DBFE0DF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Wang 2020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D9A86-9A01-46DB-974C-C0763F983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497" y="1825625"/>
            <a:ext cx="5499749" cy="4351338"/>
          </a:xfrm>
        </p:spPr>
        <p:txBody>
          <a:bodyPr>
            <a:normAutofit fontScale="62500" lnSpcReduction="20000"/>
          </a:bodyPr>
          <a:lstStyle/>
          <a:p>
            <a:r>
              <a:rPr lang="de-DE" dirty="0"/>
              <a:t>Design</a:t>
            </a:r>
          </a:p>
          <a:p>
            <a:pPr lvl="1"/>
            <a:r>
              <a:rPr lang="en-US" b="1" dirty="0"/>
              <a:t>32 visual cues </a:t>
            </a:r>
            <a:r>
              <a:rPr lang="en-US" dirty="0"/>
              <a:t>(16 pairs) + 4 controls</a:t>
            </a:r>
          </a:p>
          <a:p>
            <a:r>
              <a:rPr lang="de-DE" dirty="0"/>
              <a:t>Task</a:t>
            </a:r>
          </a:p>
          <a:p>
            <a:pPr lvl="1"/>
            <a:r>
              <a:rPr lang="de-DE" dirty="0" err="1"/>
              <a:t>Precond</a:t>
            </a:r>
            <a:r>
              <a:rPr lang="de-DE" dirty="0"/>
              <a:t> (AB) </a:t>
            </a:r>
            <a:r>
              <a:rPr lang="de-DE" b="1" dirty="0" err="1">
                <a:solidFill>
                  <a:srgbClr val="FF0000"/>
                </a:solidFill>
              </a:rPr>
              <a:t>voluntarily</a:t>
            </a:r>
            <a:r>
              <a:rPr lang="de-DE" b="1" dirty="0">
                <a:solidFill>
                  <a:srgbClr val="FF0000"/>
                </a:solidFill>
              </a:rPr>
              <a:t> </a:t>
            </a:r>
            <a:r>
              <a:rPr lang="de-DE" b="1" dirty="0" err="1">
                <a:solidFill>
                  <a:srgbClr val="FF0000"/>
                </a:solidFill>
              </a:rPr>
              <a:t>learn</a:t>
            </a:r>
            <a:r>
              <a:rPr lang="de-DE" b="1" dirty="0">
                <a:solidFill>
                  <a:srgbClr val="FF0000"/>
                </a:solidFill>
              </a:rPr>
              <a:t> </a:t>
            </a:r>
            <a:r>
              <a:rPr lang="de-DE" b="1" dirty="0" err="1">
                <a:solidFill>
                  <a:srgbClr val="FF0000"/>
                </a:solidFill>
              </a:rPr>
              <a:t>asso</a:t>
            </a:r>
            <a:r>
              <a:rPr lang="de-DE" dirty="0"/>
              <a:t>?</a:t>
            </a:r>
          </a:p>
          <a:p>
            <a:pPr lvl="2"/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cue</a:t>
            </a:r>
            <a:r>
              <a:rPr lang="de-DE" dirty="0"/>
              <a:t> pair </a:t>
            </a:r>
            <a:r>
              <a:rPr lang="de-DE" dirty="0" err="1"/>
              <a:t>repeated</a:t>
            </a:r>
            <a:r>
              <a:rPr lang="de-DE" dirty="0"/>
              <a:t> 3 </a:t>
            </a:r>
            <a:r>
              <a:rPr lang="de-DE" dirty="0" err="1"/>
              <a:t>times</a:t>
            </a:r>
            <a:r>
              <a:rPr lang="de-DE" dirty="0"/>
              <a:t> a </a:t>
            </a:r>
            <a:r>
              <a:rPr lang="de-DE" dirty="0" err="1"/>
              <a:t>row</a:t>
            </a:r>
            <a:r>
              <a:rPr lang="de-DE" dirty="0"/>
              <a:t> *1 </a:t>
            </a:r>
          </a:p>
          <a:p>
            <a:pPr lvl="3"/>
            <a:r>
              <a:rPr lang="de-DE" dirty="0"/>
              <a:t>+ 3 </a:t>
            </a:r>
            <a:r>
              <a:rPr lang="de-DE" dirty="0" err="1"/>
              <a:t>times</a:t>
            </a:r>
            <a:r>
              <a:rPr lang="de-DE" dirty="0"/>
              <a:t> </a:t>
            </a:r>
            <a:r>
              <a:rPr lang="de-DE" dirty="0" err="1"/>
              <a:t>randomized</a:t>
            </a:r>
            <a:r>
              <a:rPr lang="de-DE" dirty="0"/>
              <a:t> *4</a:t>
            </a:r>
          </a:p>
          <a:p>
            <a:pPr lvl="1"/>
            <a:r>
              <a:rPr lang="de-DE" dirty="0" err="1"/>
              <a:t>Conditioning</a:t>
            </a:r>
            <a:r>
              <a:rPr lang="de-DE" dirty="0"/>
              <a:t> (BC)= </a:t>
            </a:r>
            <a:r>
              <a:rPr lang="de-DE" dirty="0" err="1"/>
              <a:t>predict</a:t>
            </a:r>
            <a:r>
              <a:rPr lang="de-DE" dirty="0"/>
              <a:t> </a:t>
            </a:r>
            <a:r>
              <a:rPr lang="de-DE" dirty="0" err="1"/>
              <a:t>reward</a:t>
            </a:r>
            <a:endParaRPr lang="de-DE" dirty="0"/>
          </a:p>
          <a:p>
            <a:pPr lvl="1"/>
            <a:r>
              <a:rPr lang="de-DE" dirty="0"/>
              <a:t>Probe </a:t>
            </a:r>
            <a:r>
              <a:rPr lang="de-DE" dirty="0" err="1"/>
              <a:t>test</a:t>
            </a:r>
            <a:r>
              <a:rPr lang="de-DE" dirty="0"/>
              <a:t> (AB + BC)</a:t>
            </a:r>
          </a:p>
          <a:p>
            <a:pPr lvl="1"/>
            <a:r>
              <a:rPr lang="de-DE" dirty="0" err="1"/>
              <a:t>Recog</a:t>
            </a:r>
            <a:r>
              <a:rPr lang="de-DE" dirty="0"/>
              <a:t> </a:t>
            </a:r>
            <a:r>
              <a:rPr lang="de-DE" dirty="0" err="1"/>
              <a:t>test</a:t>
            </a:r>
            <a:endParaRPr lang="de-DE" dirty="0"/>
          </a:p>
          <a:p>
            <a:pPr lvl="1"/>
            <a:endParaRPr lang="en-US" dirty="0"/>
          </a:p>
          <a:p>
            <a:r>
              <a:rPr lang="en-US" dirty="0"/>
              <a:t>Methods</a:t>
            </a:r>
          </a:p>
          <a:p>
            <a:pPr lvl="1"/>
            <a:r>
              <a:rPr lang="en-US" dirty="0"/>
              <a:t>24 participants</a:t>
            </a:r>
          </a:p>
          <a:p>
            <a:pPr lvl="1"/>
            <a:r>
              <a:rPr lang="fr-FR" sz="1700" dirty="0"/>
              <a:t>a 3T Siemens PRISMA scanner </a:t>
            </a:r>
            <a:r>
              <a:rPr lang="en-US" sz="1700" dirty="0"/>
              <a:t>(EPI) sequence with the following parameters: repetition time (TR), 2 s; echo time (TE), 22 </a:t>
            </a:r>
            <a:r>
              <a:rPr lang="en-US" sz="1700" dirty="0" err="1"/>
              <a:t>ms</a:t>
            </a:r>
            <a:r>
              <a:rPr lang="en-US" sz="1700" dirty="0"/>
              <a:t>; flip angle, 90˚; slice thickness, 2 mm; no gap; number of slices, 58; interleaved slice acquisition order; matrix size, 104 × 96 voxels; field of view, 220; multiband factor, 2. In order to minimize susceptibility artifacts in the OFC, the acquisition plane was tilted approximately 25˚ from anterior commissure (AC)–posterior commissure (PC) line [78]. </a:t>
            </a:r>
            <a:br>
              <a:rPr lang="en-US" sz="1800" dirty="0"/>
            </a:b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7075CF-2D94-42AA-ACC5-DA5AF6F39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61" y="1594799"/>
            <a:ext cx="4991797" cy="45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625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43228-4CD9-4E2C-B562-2948E4FE7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Preconditionning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55F18B6-8EB3-4D5E-9E81-7101D105A3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2748298"/>
              </p:ext>
            </p:extLst>
          </p:nvPr>
        </p:nvGraphicFramePr>
        <p:xfrm>
          <a:off x="838200" y="1825625"/>
          <a:ext cx="10515600" cy="4221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223502793"/>
                    </a:ext>
                  </a:extLst>
                </a:gridCol>
                <a:gridCol w="936171">
                  <a:extLst>
                    <a:ext uri="{9D8B030D-6E8A-4147-A177-3AD203B41FA5}">
                      <a16:colId xmlns:a16="http://schemas.microsoft.com/office/drawing/2014/main" val="1961317107"/>
                    </a:ext>
                  </a:extLst>
                </a:gridCol>
                <a:gridCol w="2569029">
                  <a:extLst>
                    <a:ext uri="{9D8B030D-6E8A-4147-A177-3AD203B41FA5}">
                      <a16:colId xmlns:a16="http://schemas.microsoft.com/office/drawing/2014/main" val="170626793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09158392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95039501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5677538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Paper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Nb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stim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Cover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Perf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S2 </a:t>
                      </a:r>
                      <a:r>
                        <a:rPr lang="de-DE" dirty="0" err="1"/>
                        <a:t>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729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Wang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Press </a:t>
                      </a:r>
                      <a:r>
                        <a:rPr lang="de-DE" dirty="0" err="1"/>
                        <a:t>if</a:t>
                      </a:r>
                      <a:r>
                        <a:rPr lang="de-DE" dirty="0"/>
                        <a:t> 2nd different (</a:t>
                      </a:r>
                      <a:r>
                        <a:rPr lang="de-DE" dirty="0" err="1"/>
                        <a:t>seq</a:t>
                      </a:r>
                      <a:r>
                        <a:rPr lang="de-DE" dirty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60pred-20pred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90-10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mixed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4060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Wimmer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Detect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upside</a:t>
                      </a:r>
                      <a:r>
                        <a:rPr lang="de-DE" dirty="0"/>
                        <a:t>-down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Mixed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046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Zeithamova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 (but </a:t>
                      </a:r>
                      <a:r>
                        <a:rPr lang="de-DE" dirty="0" err="1"/>
                        <a:t>presented</a:t>
                      </a:r>
                      <a:r>
                        <a:rPr lang="de-DE" dirty="0"/>
                        <a:t> AB 3 </a:t>
                      </a:r>
                      <a:r>
                        <a:rPr lang="de-DE" dirty="0" err="1"/>
                        <a:t>times</a:t>
                      </a:r>
                      <a:r>
                        <a:rPr lang="de-DE" dirty="0"/>
                        <a:t> in </a:t>
                      </a:r>
                      <a:r>
                        <a:rPr lang="de-DE" dirty="0" err="1"/>
                        <a:t>row</a:t>
                      </a:r>
                      <a:r>
                        <a:rPr lang="de-DE" dirty="0"/>
                        <a:t> 1st </a:t>
                      </a:r>
                      <a:r>
                        <a:rPr lang="de-DE" dirty="0" err="1"/>
                        <a:t>run</a:t>
                      </a:r>
                      <a:r>
                        <a:rPr lang="de-DE" dirty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Mixed but AC </a:t>
                      </a:r>
                      <a:r>
                        <a:rPr lang="de-DE" dirty="0" err="1"/>
                        <a:t>before</a:t>
                      </a:r>
                      <a:r>
                        <a:rPr lang="de-DE" dirty="0"/>
                        <a:t> AB and BC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301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Schilchting</a:t>
                      </a:r>
                      <a:r>
                        <a:rPr lang="de-DE" dirty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Learning </a:t>
                      </a:r>
                      <a:r>
                        <a:rPr lang="de-DE" dirty="0" err="1"/>
                        <a:t>judgement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Mixed but AC </a:t>
                      </a:r>
                      <a:r>
                        <a:rPr lang="de-DE" dirty="0" err="1"/>
                        <a:t>before</a:t>
                      </a:r>
                      <a:r>
                        <a:rPr lang="de-DE" dirty="0"/>
                        <a:t> AB and BC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838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Schilchting</a:t>
                      </a:r>
                      <a:r>
                        <a:rPr lang="de-DE" dirty="0"/>
                        <a:t>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808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Spalding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 (but </a:t>
                      </a:r>
                      <a:r>
                        <a:rPr lang="de-DE" dirty="0" err="1"/>
                        <a:t>encouraged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to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use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strategies</a:t>
                      </a:r>
                      <a:r>
                        <a:rPr lang="de-DE" dirty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AC </a:t>
                      </a:r>
                      <a:r>
                        <a:rPr lang="de-DE" dirty="0" err="1"/>
                        <a:t>then</a:t>
                      </a:r>
                      <a:r>
                        <a:rPr lang="de-DE" dirty="0"/>
                        <a:t> AB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69128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8619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2A60E-6620-4577-AB2A-CB327056B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Justification</a:t>
            </a:r>
            <a:r>
              <a:rPr lang="de-DE" dirty="0"/>
              <a:t> </a:t>
            </a:r>
            <a:r>
              <a:rPr lang="de-DE" dirty="0" err="1"/>
              <a:t>stims</a:t>
            </a:r>
            <a:endParaRPr lang="en-US" dirty="0"/>
          </a:p>
        </p:txBody>
      </p:sp>
      <p:pic>
        <p:nvPicPr>
          <p:cNvPr id="5" name="Content Placeholder 4" descr="Logo, company name&#10;&#10;Description generated with very high confidence">
            <a:extLst>
              <a:ext uri="{FF2B5EF4-FFF2-40B4-BE49-F238E27FC236}">
                <a16:creationId xmlns:a16="http://schemas.microsoft.com/office/drawing/2014/main" id="{B657BDDA-33C8-4EB3-92E1-6CDD7C307E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481" y="1916274"/>
            <a:ext cx="3233180" cy="494172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C3223A9-6A79-4E82-9F1A-D6FF2134560F}"/>
              </a:ext>
            </a:extLst>
          </p:cNvPr>
          <p:cNvSpPr/>
          <p:nvPr/>
        </p:nvSpPr>
        <p:spPr>
          <a:xfrm>
            <a:off x="0" y="1288729"/>
            <a:ext cx="601587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Neue-Medium"/>
              </a:rPr>
              <a:t>strong contextual association Bar &amp; </a:t>
            </a:r>
            <a:r>
              <a:rPr lang="en-US" dirty="0" err="1">
                <a:solidFill>
                  <a:srgbClr val="000000"/>
                </a:solidFill>
                <a:latin typeface="HelveticaNeue-Medium"/>
              </a:rPr>
              <a:t>aminoff</a:t>
            </a:r>
            <a:r>
              <a:rPr lang="en-US" dirty="0">
                <a:solidFill>
                  <a:srgbClr val="000000"/>
                </a:solidFill>
                <a:latin typeface="HelveticaNeue-Medium"/>
              </a:rPr>
              <a:t> pretest with 35 participants = rated to </a:t>
            </a:r>
            <a:r>
              <a:rPr lang="en-US" dirty="0"/>
              <a:t>be the most typical object of a specific context 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7B79AE-E85A-47B6-B0C3-6BE1EEBA4FE6}"/>
              </a:ext>
            </a:extLst>
          </p:cNvPr>
          <p:cNvSpPr txBox="1"/>
          <p:nvPr/>
        </p:nvSpPr>
        <p:spPr>
          <a:xfrm>
            <a:off x="7005484" y="1460090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Lauer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73D078-46C5-4499-9290-BFDB5BB0EBED}"/>
              </a:ext>
            </a:extLst>
          </p:cNvPr>
          <p:cNvSpPr txBox="1"/>
          <p:nvPr/>
        </p:nvSpPr>
        <p:spPr>
          <a:xfrm>
            <a:off x="6224356" y="2766057"/>
            <a:ext cx="492096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Lauer </a:t>
            </a:r>
            <a:r>
              <a:rPr lang="de-DE" dirty="0" err="1"/>
              <a:t>replace</a:t>
            </a:r>
            <a:r>
              <a:rPr lang="de-DE" dirty="0"/>
              <a:t> </a:t>
            </a:r>
            <a:r>
              <a:rPr lang="de-DE" dirty="0" err="1"/>
              <a:t>by</a:t>
            </a:r>
            <a:endParaRPr lang="de-DE" dirty="0"/>
          </a:p>
          <a:p>
            <a:endParaRPr lang="de-DE" dirty="0"/>
          </a:p>
          <a:p>
            <a:r>
              <a:rPr lang="de-DE" b="1" dirty="0" err="1"/>
              <a:t>Mountain</a:t>
            </a:r>
            <a:r>
              <a:rPr lang="de-DE" dirty="0" err="1"/>
              <a:t>+</a:t>
            </a:r>
            <a:r>
              <a:rPr lang="de-DE" b="1" dirty="0" err="1"/>
              <a:t>skipole</a:t>
            </a:r>
            <a:r>
              <a:rPr lang="de-DE" dirty="0"/>
              <a:t>, </a:t>
            </a:r>
            <a:r>
              <a:rPr lang="de-DE" dirty="0" err="1"/>
              <a:t>bicycle</a:t>
            </a:r>
            <a:r>
              <a:rPr lang="de-DE" dirty="0"/>
              <a:t> </a:t>
            </a:r>
            <a:r>
              <a:rPr lang="de-DE" dirty="0" err="1"/>
              <a:t>consistency</a:t>
            </a:r>
            <a:r>
              <a:rPr lang="de-DE" dirty="0"/>
              <a:t> =5</a:t>
            </a:r>
          </a:p>
          <a:p>
            <a:r>
              <a:rPr lang="de-DE" b="1" dirty="0" err="1"/>
              <a:t>Bathroom</a:t>
            </a:r>
            <a:r>
              <a:rPr lang="de-DE" dirty="0"/>
              <a:t> – </a:t>
            </a:r>
            <a:r>
              <a:rPr lang="de-DE" b="1" dirty="0" err="1"/>
              <a:t>hairbrush</a:t>
            </a:r>
            <a:r>
              <a:rPr lang="de-DE" dirty="0"/>
              <a:t> = 6</a:t>
            </a:r>
          </a:p>
          <a:p>
            <a:r>
              <a:rPr lang="de-DE" b="1" dirty="0" err="1"/>
              <a:t>Bedroom</a:t>
            </a:r>
            <a:r>
              <a:rPr lang="de-DE" dirty="0"/>
              <a:t> + </a:t>
            </a:r>
            <a:r>
              <a:rPr lang="de-DE" dirty="0" err="1"/>
              <a:t>clothe</a:t>
            </a:r>
            <a:r>
              <a:rPr lang="de-DE" dirty="0"/>
              <a:t> </a:t>
            </a:r>
            <a:r>
              <a:rPr lang="de-DE" dirty="0" err="1"/>
              <a:t>hanger</a:t>
            </a:r>
            <a:r>
              <a:rPr lang="de-DE" dirty="0"/>
              <a:t>, </a:t>
            </a:r>
            <a:r>
              <a:rPr lang="de-DE" dirty="0" err="1"/>
              <a:t>armchair,alarmclock</a:t>
            </a:r>
            <a:endParaRPr lang="de-DE" dirty="0"/>
          </a:p>
          <a:p>
            <a:r>
              <a:rPr lang="de-DE" b="1" dirty="0"/>
              <a:t>Forest</a:t>
            </a:r>
            <a:r>
              <a:rPr lang="de-DE" dirty="0"/>
              <a:t> + </a:t>
            </a:r>
            <a:r>
              <a:rPr lang="de-DE" dirty="0" err="1"/>
              <a:t>axe</a:t>
            </a:r>
            <a:r>
              <a:rPr lang="de-DE" dirty="0"/>
              <a:t>, </a:t>
            </a:r>
            <a:r>
              <a:rPr lang="de-DE" dirty="0" err="1"/>
              <a:t>bench</a:t>
            </a:r>
            <a:r>
              <a:rPr lang="de-DE" dirty="0"/>
              <a:t>, </a:t>
            </a:r>
            <a:r>
              <a:rPr lang="de-DE" dirty="0" err="1"/>
              <a:t>rubber</a:t>
            </a:r>
            <a:r>
              <a:rPr lang="de-DE" dirty="0"/>
              <a:t> </a:t>
            </a:r>
            <a:r>
              <a:rPr lang="de-DE" dirty="0" err="1"/>
              <a:t>boots</a:t>
            </a:r>
            <a:endParaRPr lang="de-DE" dirty="0"/>
          </a:p>
          <a:p>
            <a:r>
              <a:rPr lang="de-DE" b="1" dirty="0"/>
              <a:t>Office</a:t>
            </a:r>
            <a:r>
              <a:rPr lang="de-DE" dirty="0"/>
              <a:t> + </a:t>
            </a:r>
            <a:r>
              <a:rPr lang="de-DE" dirty="0" err="1"/>
              <a:t>officehciar</a:t>
            </a:r>
            <a:r>
              <a:rPr lang="de-DE" dirty="0"/>
              <a:t>, </a:t>
            </a:r>
            <a:r>
              <a:rPr lang="de-DE" dirty="0" err="1"/>
              <a:t>cable</a:t>
            </a:r>
            <a:r>
              <a:rPr lang="de-DE" dirty="0"/>
              <a:t>, </a:t>
            </a:r>
            <a:r>
              <a:rPr lang="de-DE" b="1" dirty="0" err="1"/>
              <a:t>laptop</a:t>
            </a:r>
            <a:r>
              <a:rPr lang="de-DE" dirty="0"/>
              <a:t>, </a:t>
            </a:r>
            <a:r>
              <a:rPr lang="de-DE" dirty="0" err="1"/>
              <a:t>mousestapler</a:t>
            </a:r>
            <a:endParaRPr lang="de-DE" dirty="0"/>
          </a:p>
          <a:p>
            <a:r>
              <a:rPr lang="de-DE" b="1" dirty="0"/>
              <a:t>Street</a:t>
            </a:r>
            <a:r>
              <a:rPr lang="de-DE" dirty="0"/>
              <a:t> + </a:t>
            </a:r>
            <a:r>
              <a:rPr lang="de-DE" dirty="0" err="1"/>
              <a:t>auto</a:t>
            </a:r>
            <a:r>
              <a:rPr lang="de-DE" dirty="0"/>
              <a:t>, </a:t>
            </a:r>
            <a:r>
              <a:rPr lang="de-DE" dirty="0" err="1"/>
              <a:t>helmet</a:t>
            </a:r>
            <a:r>
              <a:rPr lang="de-DE" dirty="0"/>
              <a:t>, </a:t>
            </a:r>
            <a:r>
              <a:rPr lang="de-DE" dirty="0" err="1"/>
              <a:t>hydrant</a:t>
            </a:r>
            <a:r>
              <a:rPr lang="de-DE" dirty="0"/>
              <a:t>, </a:t>
            </a:r>
            <a:r>
              <a:rPr lang="de-DE" b="1" dirty="0" err="1"/>
              <a:t>traffic</a:t>
            </a:r>
            <a:r>
              <a:rPr lang="de-DE" dirty="0"/>
              <a:t> light, </a:t>
            </a:r>
            <a:r>
              <a:rPr lang="de-DE" dirty="0" err="1"/>
              <a:t>öailbox</a:t>
            </a:r>
            <a:endParaRPr lang="de-DE" dirty="0"/>
          </a:p>
          <a:p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616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B7A76-B2F2-407D-8404-BE8E57BB3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F9EB8C2-1E30-4996-9205-80631DA060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0230477"/>
              </p:ext>
            </p:extLst>
          </p:nvPr>
        </p:nvGraphicFramePr>
        <p:xfrm>
          <a:off x="838200" y="1825625"/>
          <a:ext cx="10515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049214963"/>
                    </a:ext>
                  </a:extLst>
                </a:gridCol>
                <a:gridCol w="3064329">
                  <a:extLst>
                    <a:ext uri="{9D8B030D-6E8A-4147-A177-3AD203B41FA5}">
                      <a16:colId xmlns:a16="http://schemas.microsoft.com/office/drawing/2014/main" val="917675272"/>
                    </a:ext>
                  </a:extLst>
                </a:gridCol>
                <a:gridCol w="2193471">
                  <a:extLst>
                    <a:ext uri="{9D8B030D-6E8A-4147-A177-3AD203B41FA5}">
                      <a16:colId xmlns:a16="http://schemas.microsoft.com/office/drawing/2014/main" val="36499459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611735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6863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Localizer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5min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694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Liking</a:t>
                      </a:r>
                      <a:r>
                        <a:rPr lang="de-DE" dirty="0"/>
                        <a:t>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1695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Pre-cond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(2.5 + .5) x 10 x 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8min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551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Cond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(1.5 + 1 + 1.5 + 2) x 10 x 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16min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4075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Probe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(2.5 + 2) x 2 x (64 x 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19.2min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940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Memory?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255847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7C8C68C-8CEF-419F-BD5C-2A90D3585379}"/>
              </a:ext>
            </a:extLst>
          </p:cNvPr>
          <p:cNvSpPr txBox="1"/>
          <p:nvPr/>
        </p:nvSpPr>
        <p:spPr>
          <a:xfrm>
            <a:off x="8741229" y="5540829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48,2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97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B2D75-861C-442D-9A0D-27D9BA02A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 err="1"/>
              <a:t>Stim</a:t>
            </a:r>
            <a:r>
              <a:rPr lang="de-DE" dirty="0"/>
              <a:t> possible / 2 </a:t>
            </a:r>
            <a:r>
              <a:rPr lang="de-DE" dirty="0" err="1"/>
              <a:t>interf</a:t>
            </a:r>
            <a:endParaRPr lang="en-US" dirty="0"/>
          </a:p>
        </p:txBody>
      </p:sp>
      <p:pic>
        <p:nvPicPr>
          <p:cNvPr id="1026" name="Picture 2" descr="Over 50 Organizations Urge Congress to Prioritize Small, Mid-Sized Farms  for COVID-19 Relief – Food Tank">
            <a:extLst>
              <a:ext uri="{FF2B5EF4-FFF2-40B4-BE49-F238E27FC236}">
                <a16:creationId xmlns:a16="http://schemas.microsoft.com/office/drawing/2014/main" id="{C1A458BA-CAE4-42FE-9FF1-4244DC17B1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6" r="15254"/>
          <a:stretch/>
        </p:blipFill>
        <p:spPr bwMode="auto">
          <a:xfrm>
            <a:off x="838200" y="1914485"/>
            <a:ext cx="999493" cy="99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ohn Deere 4066R Compact Tractor - Ben Burgess">
            <a:extLst>
              <a:ext uri="{FF2B5EF4-FFF2-40B4-BE49-F238E27FC236}">
                <a16:creationId xmlns:a16="http://schemas.microsoft.com/office/drawing/2014/main" id="{C150B8AF-3F1C-4A0E-A535-A40BD9965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496306"/>
            <a:ext cx="999493" cy="99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7307A3-9EA3-4028-9F74-2171938095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/>
          <a:stretch/>
        </p:blipFill>
        <p:spPr>
          <a:xfrm>
            <a:off x="2469589" y="1914486"/>
            <a:ext cx="999493" cy="99949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</p:pic>
      <p:pic>
        <p:nvPicPr>
          <p:cNvPr id="1032" name="Picture 8" descr="Accademia Lagofusion Casserole - Lagostina France">
            <a:extLst>
              <a:ext uri="{FF2B5EF4-FFF2-40B4-BE49-F238E27FC236}">
                <a16:creationId xmlns:a16="http://schemas.microsoft.com/office/drawing/2014/main" id="{50ECE5C7-A5FF-45FD-9227-9CCD74A93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9676" y="3496305"/>
            <a:ext cx="999494" cy="999494"/>
          </a:xfrm>
          <a:prstGeom prst="rect">
            <a:avLst/>
          </a:prstGeom>
          <a:noFill/>
          <a:ln w="28575">
            <a:solidFill>
              <a:srgbClr val="00B0F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079612E4-1EBE-48B7-BA2C-D73C98578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39" t="2607" r="39233" b="11563"/>
          <a:stretch/>
        </p:blipFill>
        <p:spPr bwMode="auto">
          <a:xfrm>
            <a:off x="10616082" y="1914479"/>
            <a:ext cx="926682" cy="99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93E548EF-36E2-4884-951C-BBCB77E0BF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97" t="3867" r="39124" b="12744"/>
          <a:stretch/>
        </p:blipFill>
        <p:spPr bwMode="auto">
          <a:xfrm>
            <a:off x="4118231" y="1914479"/>
            <a:ext cx="964981" cy="99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ECC5E6-02E1-4D6F-BFC5-EFC05F9DCD1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1" r="12648"/>
          <a:stretch/>
        </p:blipFill>
        <p:spPr>
          <a:xfrm>
            <a:off x="9041639" y="1914479"/>
            <a:ext cx="999493" cy="9994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</p:pic>
      <p:pic>
        <p:nvPicPr>
          <p:cNvPr id="1040" name="Picture 16" descr="Sword of the Witch King 1/1 Replica, The Lord of the Rings, 139 cm |  BlacksBricks">
            <a:extLst>
              <a:ext uri="{FF2B5EF4-FFF2-40B4-BE49-F238E27FC236}">
                <a16:creationId xmlns:a16="http://schemas.microsoft.com/office/drawing/2014/main" id="{9947CE98-650B-48C5-B53F-B93FA223C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950" y="3496255"/>
            <a:ext cx="999544" cy="999544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7135748-DF54-409E-80F1-F3716B12BF76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2969335" y="2913978"/>
            <a:ext cx="1" cy="582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8FE8165-25F9-45F5-8DE4-A647A80A1C68}"/>
              </a:ext>
            </a:extLst>
          </p:cNvPr>
          <p:cNvCxnSpPr>
            <a:stCxn id="1026" idx="2"/>
            <a:endCxn id="1030" idx="0"/>
          </p:cNvCxnSpPr>
          <p:nvPr/>
        </p:nvCxnSpPr>
        <p:spPr>
          <a:xfrm>
            <a:off x="1337947" y="2913978"/>
            <a:ext cx="0" cy="582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E646FA4-B434-4FDC-BFA9-409483DEA4F5}"/>
              </a:ext>
            </a:extLst>
          </p:cNvPr>
          <p:cNvCxnSpPr>
            <a:cxnSpLocks/>
            <a:stCxn id="9" idx="2"/>
            <a:endCxn id="1044" idx="0"/>
          </p:cNvCxnSpPr>
          <p:nvPr/>
        </p:nvCxnSpPr>
        <p:spPr>
          <a:xfrm flipH="1">
            <a:off x="9541360" y="2913972"/>
            <a:ext cx="26" cy="582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CC15024-5EE7-4F93-A1AD-7CE929BFF202}"/>
              </a:ext>
            </a:extLst>
          </p:cNvPr>
          <p:cNvCxnSpPr>
            <a:stCxn id="1038" idx="2"/>
            <a:endCxn id="1040" idx="0"/>
          </p:cNvCxnSpPr>
          <p:nvPr/>
        </p:nvCxnSpPr>
        <p:spPr>
          <a:xfrm>
            <a:off x="4600722" y="2913972"/>
            <a:ext cx="0" cy="582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4C2D760-0EBF-4901-A823-8711D00E8BF8}"/>
              </a:ext>
            </a:extLst>
          </p:cNvPr>
          <p:cNvCxnSpPr>
            <a:stCxn id="1036" idx="2"/>
            <a:endCxn id="1032" idx="0"/>
          </p:cNvCxnSpPr>
          <p:nvPr/>
        </p:nvCxnSpPr>
        <p:spPr>
          <a:xfrm>
            <a:off x="11079423" y="2913972"/>
            <a:ext cx="0" cy="582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4" name="Picture 20" descr="Tennis ball – Berlin Tiger">
            <a:extLst>
              <a:ext uri="{FF2B5EF4-FFF2-40B4-BE49-F238E27FC236}">
                <a16:creationId xmlns:a16="http://schemas.microsoft.com/office/drawing/2014/main" id="{D899A198-927B-40CE-9524-ED1988A93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1588" y="3496253"/>
            <a:ext cx="999544" cy="999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A4CC1CE-1A36-4017-8C71-8B841426833F}"/>
              </a:ext>
            </a:extLst>
          </p:cNvPr>
          <p:cNvCxnSpPr>
            <a:cxnSpLocks/>
            <a:stCxn id="48" idx="2"/>
            <a:endCxn id="1048" idx="0"/>
          </p:cNvCxnSpPr>
          <p:nvPr/>
        </p:nvCxnSpPr>
        <p:spPr>
          <a:xfrm>
            <a:off x="7997623" y="2913972"/>
            <a:ext cx="2863" cy="576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6" name="Picture 22">
            <a:extLst>
              <a:ext uri="{FF2B5EF4-FFF2-40B4-BE49-F238E27FC236}">
                <a16:creationId xmlns:a16="http://schemas.microsoft.com/office/drawing/2014/main" id="{369C1FF8-BFC7-48CB-BE69-80876C03E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69591" y="3664931"/>
            <a:ext cx="999488" cy="66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8C5DF936-2B4A-4782-B4FC-B95A8959F0B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428"/>
          <a:stretch/>
        </p:blipFill>
        <p:spPr>
          <a:xfrm>
            <a:off x="7497928" y="1908856"/>
            <a:ext cx="999389" cy="1005116"/>
          </a:xfrm>
          <a:prstGeom prst="rect">
            <a:avLst/>
          </a:prstGeom>
        </p:spPr>
      </p:pic>
      <p:pic>
        <p:nvPicPr>
          <p:cNvPr id="1048" name="Picture 24" descr="BOOK | definizione, significato - che cosa è BOOK nel dizionario Inglese -  Cambridge Dictionary">
            <a:extLst>
              <a:ext uri="{FF2B5EF4-FFF2-40B4-BE49-F238E27FC236}">
                <a16:creationId xmlns:a16="http://schemas.microsoft.com/office/drawing/2014/main" id="{24F88B13-39DD-4DC6-B735-BE48D2DF7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928" y="3490683"/>
            <a:ext cx="1005116" cy="1005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52108D-47D0-406D-BAE8-BB2154F8A58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380790" y="5568606"/>
            <a:ext cx="1177089" cy="4851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9073CB-F834-49EB-B0EF-50C6403EF78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952815" y="5553209"/>
            <a:ext cx="1177089" cy="50051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808BBB9-FE22-4087-9520-60D782825BEB}"/>
              </a:ext>
            </a:extLst>
          </p:cNvPr>
          <p:cNvCxnSpPr>
            <a:stCxn id="1040" idx="2"/>
            <a:endCxn id="3" idx="0"/>
          </p:cNvCxnSpPr>
          <p:nvPr/>
        </p:nvCxnSpPr>
        <p:spPr>
          <a:xfrm flipH="1">
            <a:off x="2969335" y="4495799"/>
            <a:ext cx="1631387" cy="10728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DCC220D-CAAC-4FC6-9215-3137C35A89B0}"/>
              </a:ext>
            </a:extLst>
          </p:cNvPr>
          <p:cNvCxnSpPr>
            <a:stCxn id="1030" idx="2"/>
            <a:endCxn id="3" idx="0"/>
          </p:cNvCxnSpPr>
          <p:nvPr/>
        </p:nvCxnSpPr>
        <p:spPr>
          <a:xfrm>
            <a:off x="1337947" y="4495799"/>
            <a:ext cx="1631388" cy="10728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FD09D1-7899-4373-80CB-564AFC368DE8}"/>
              </a:ext>
            </a:extLst>
          </p:cNvPr>
          <p:cNvCxnSpPr>
            <a:stCxn id="1046" idx="2"/>
            <a:endCxn id="3" idx="0"/>
          </p:cNvCxnSpPr>
          <p:nvPr/>
        </p:nvCxnSpPr>
        <p:spPr>
          <a:xfrm>
            <a:off x="2969335" y="4499933"/>
            <a:ext cx="0" cy="1068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888263-7131-46A8-B544-D9E244F6FBAF}"/>
              </a:ext>
            </a:extLst>
          </p:cNvPr>
          <p:cNvCxnSpPr>
            <a:stCxn id="1048" idx="2"/>
            <a:endCxn id="4" idx="0"/>
          </p:cNvCxnSpPr>
          <p:nvPr/>
        </p:nvCxnSpPr>
        <p:spPr>
          <a:xfrm>
            <a:off x="8000486" y="4495799"/>
            <a:ext cx="1540874" cy="1057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038B4E6-C20F-4D87-8E66-F2FED42A78A9}"/>
              </a:ext>
            </a:extLst>
          </p:cNvPr>
          <p:cNvCxnSpPr>
            <a:stCxn id="1044" idx="2"/>
            <a:endCxn id="4" idx="0"/>
          </p:cNvCxnSpPr>
          <p:nvPr/>
        </p:nvCxnSpPr>
        <p:spPr>
          <a:xfrm>
            <a:off x="9541360" y="4495797"/>
            <a:ext cx="0" cy="10574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1D160D-1587-46FE-B1EA-AD54421A0FBF}"/>
              </a:ext>
            </a:extLst>
          </p:cNvPr>
          <p:cNvCxnSpPr>
            <a:stCxn id="1032" idx="2"/>
            <a:endCxn id="4" idx="0"/>
          </p:cNvCxnSpPr>
          <p:nvPr/>
        </p:nvCxnSpPr>
        <p:spPr>
          <a:xfrm flipH="1">
            <a:off x="9541360" y="4495799"/>
            <a:ext cx="1538063" cy="1057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0555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B2D75-861C-442D-9A0D-27D9BA02A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 err="1"/>
              <a:t>Stim</a:t>
            </a:r>
            <a:r>
              <a:rPr lang="de-DE" dirty="0"/>
              <a:t> possible / 2 </a:t>
            </a:r>
            <a:r>
              <a:rPr lang="de-DE" dirty="0" err="1"/>
              <a:t>interf</a:t>
            </a:r>
            <a:r>
              <a:rPr lang="de-DE" dirty="0"/>
              <a:t> 16 </a:t>
            </a:r>
            <a:r>
              <a:rPr lang="de-DE" dirty="0" err="1"/>
              <a:t>stim</a:t>
            </a:r>
            <a:endParaRPr lang="en-US" dirty="0"/>
          </a:p>
        </p:txBody>
      </p:sp>
      <p:pic>
        <p:nvPicPr>
          <p:cNvPr id="1026" name="Picture 2" descr="Over 50 Organizations Urge Congress to Prioritize Small, Mid-Sized Farms  for COVID-19 Relief – Food Tank">
            <a:extLst>
              <a:ext uri="{FF2B5EF4-FFF2-40B4-BE49-F238E27FC236}">
                <a16:creationId xmlns:a16="http://schemas.microsoft.com/office/drawing/2014/main" id="{C1A458BA-CAE4-42FE-9FF1-4244DC17B1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6" r="15254"/>
          <a:stretch/>
        </p:blipFill>
        <p:spPr bwMode="auto">
          <a:xfrm>
            <a:off x="272713" y="1914485"/>
            <a:ext cx="999493" cy="99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ohn Deere 4066R Compact Tractor - Ben Burgess">
            <a:extLst>
              <a:ext uri="{FF2B5EF4-FFF2-40B4-BE49-F238E27FC236}">
                <a16:creationId xmlns:a16="http://schemas.microsoft.com/office/drawing/2014/main" id="{C150B8AF-3F1C-4A0E-A535-A40BD9965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713" y="3496306"/>
            <a:ext cx="999493" cy="99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7307A3-9EA3-4028-9F74-2171938095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/>
          <a:stretch/>
        </p:blipFill>
        <p:spPr>
          <a:xfrm>
            <a:off x="1537136" y="1914486"/>
            <a:ext cx="999493" cy="99949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</p:pic>
      <p:pic>
        <p:nvPicPr>
          <p:cNvPr id="1032" name="Picture 8" descr="Accademia Lagofusion Casserole - Lagostina France">
            <a:extLst>
              <a:ext uri="{FF2B5EF4-FFF2-40B4-BE49-F238E27FC236}">
                <a16:creationId xmlns:a16="http://schemas.microsoft.com/office/drawing/2014/main" id="{50ECE5C7-A5FF-45FD-9227-9CCD74A93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3168" y="3496305"/>
            <a:ext cx="999494" cy="999494"/>
          </a:xfrm>
          <a:prstGeom prst="rect">
            <a:avLst/>
          </a:prstGeom>
          <a:noFill/>
          <a:ln w="28575">
            <a:solidFill>
              <a:srgbClr val="00B0F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079612E4-1EBE-48B7-BA2C-D73C98578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39" t="2607" r="39233" b="11563"/>
          <a:stretch/>
        </p:blipFill>
        <p:spPr bwMode="auto">
          <a:xfrm>
            <a:off x="10900991" y="1908856"/>
            <a:ext cx="926682" cy="99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93E548EF-36E2-4884-951C-BBCB77E0BF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97" t="3867" r="39124" b="12744"/>
          <a:stretch/>
        </p:blipFill>
        <p:spPr bwMode="auto">
          <a:xfrm>
            <a:off x="2794744" y="1914479"/>
            <a:ext cx="964981" cy="99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ECC5E6-02E1-4D6F-BFC5-EFC05F9DCD1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1" r="12648"/>
          <a:stretch/>
        </p:blipFill>
        <p:spPr>
          <a:xfrm>
            <a:off x="8283655" y="1914479"/>
            <a:ext cx="999493" cy="9994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</p:pic>
      <p:pic>
        <p:nvPicPr>
          <p:cNvPr id="1040" name="Picture 16" descr="Sword of the Witch King 1/1 Replica, The Lord of the Rings, 139 cm |  BlacksBricks">
            <a:extLst>
              <a:ext uri="{FF2B5EF4-FFF2-40B4-BE49-F238E27FC236}">
                <a16:creationId xmlns:a16="http://schemas.microsoft.com/office/drawing/2014/main" id="{9947CE98-650B-48C5-B53F-B93FA223C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463" y="3496255"/>
            <a:ext cx="999544" cy="999544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7135748-DF54-409E-80F1-F3716B12BF76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2036882" y="2913978"/>
            <a:ext cx="1" cy="582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8FE8165-25F9-45F5-8DE4-A647A80A1C68}"/>
              </a:ext>
            </a:extLst>
          </p:cNvPr>
          <p:cNvCxnSpPr>
            <a:stCxn id="1026" idx="2"/>
            <a:endCxn id="1030" idx="0"/>
          </p:cNvCxnSpPr>
          <p:nvPr/>
        </p:nvCxnSpPr>
        <p:spPr>
          <a:xfrm>
            <a:off x="772460" y="2913978"/>
            <a:ext cx="0" cy="582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E646FA4-B434-4FDC-BFA9-409483DEA4F5}"/>
              </a:ext>
            </a:extLst>
          </p:cNvPr>
          <p:cNvCxnSpPr>
            <a:cxnSpLocks/>
            <a:stCxn id="9" idx="2"/>
            <a:endCxn id="1044" idx="0"/>
          </p:cNvCxnSpPr>
          <p:nvPr/>
        </p:nvCxnSpPr>
        <p:spPr>
          <a:xfrm flipH="1">
            <a:off x="8783376" y="2913972"/>
            <a:ext cx="26" cy="582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CC15024-5EE7-4F93-A1AD-7CE929BFF202}"/>
              </a:ext>
            </a:extLst>
          </p:cNvPr>
          <p:cNvCxnSpPr>
            <a:stCxn id="1038" idx="2"/>
            <a:endCxn id="1040" idx="0"/>
          </p:cNvCxnSpPr>
          <p:nvPr/>
        </p:nvCxnSpPr>
        <p:spPr>
          <a:xfrm>
            <a:off x="3277235" y="2913972"/>
            <a:ext cx="0" cy="582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4C2D760-0EBF-4901-A823-8711D00E8BF8}"/>
              </a:ext>
            </a:extLst>
          </p:cNvPr>
          <p:cNvCxnSpPr>
            <a:cxnSpLocks/>
            <a:stCxn id="8" idx="2"/>
            <a:endCxn id="1032" idx="0"/>
          </p:cNvCxnSpPr>
          <p:nvPr/>
        </p:nvCxnSpPr>
        <p:spPr>
          <a:xfrm flipH="1">
            <a:off x="10122915" y="2908349"/>
            <a:ext cx="3085" cy="587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4" name="Picture 20" descr="Tennis ball – Berlin Tiger">
            <a:extLst>
              <a:ext uri="{FF2B5EF4-FFF2-40B4-BE49-F238E27FC236}">
                <a16:creationId xmlns:a16="http://schemas.microsoft.com/office/drawing/2014/main" id="{D899A198-927B-40CE-9524-ED1988A93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3604" y="3496253"/>
            <a:ext cx="999544" cy="999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A4CC1CE-1A36-4017-8C71-8B841426833F}"/>
              </a:ext>
            </a:extLst>
          </p:cNvPr>
          <p:cNvCxnSpPr>
            <a:cxnSpLocks/>
            <a:stCxn id="48" idx="2"/>
            <a:endCxn id="1048" idx="0"/>
          </p:cNvCxnSpPr>
          <p:nvPr/>
        </p:nvCxnSpPr>
        <p:spPr>
          <a:xfrm>
            <a:off x="7396051" y="2913972"/>
            <a:ext cx="2863" cy="576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6" name="Picture 22" descr="Die Rückseite Der Hand Stockfoto und mehr Bilder von Handrücken - iStock">
            <a:extLst>
              <a:ext uri="{FF2B5EF4-FFF2-40B4-BE49-F238E27FC236}">
                <a16:creationId xmlns:a16="http://schemas.microsoft.com/office/drawing/2014/main" id="{369C1FF8-BFC7-48CB-BE69-80876C03E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19" b="9301"/>
          <a:stretch/>
        </p:blipFill>
        <p:spPr bwMode="auto">
          <a:xfrm>
            <a:off x="1537138" y="3496255"/>
            <a:ext cx="999488" cy="1003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8C5DF936-2B4A-4782-B4FC-B95A8959F0B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428"/>
          <a:stretch/>
        </p:blipFill>
        <p:spPr>
          <a:xfrm>
            <a:off x="6896356" y="1908856"/>
            <a:ext cx="999389" cy="1005116"/>
          </a:xfrm>
          <a:prstGeom prst="rect">
            <a:avLst/>
          </a:prstGeom>
        </p:spPr>
      </p:pic>
      <p:pic>
        <p:nvPicPr>
          <p:cNvPr id="1048" name="Picture 24" descr="BOOK | definizione, significato - che cosa è BOOK nel dizionario Inglese -  Cambridge Dictionary">
            <a:extLst>
              <a:ext uri="{FF2B5EF4-FFF2-40B4-BE49-F238E27FC236}">
                <a16:creationId xmlns:a16="http://schemas.microsoft.com/office/drawing/2014/main" id="{24F88B13-39DD-4DC6-B735-BE48D2DF7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356" y="3490683"/>
            <a:ext cx="1005116" cy="1005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52108D-47D0-406D-BAE8-BB2154F8A58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48081" y="5568606"/>
            <a:ext cx="1177089" cy="4851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9073CB-F834-49EB-B0EF-50C6403EF78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945826" y="5511098"/>
            <a:ext cx="1177089" cy="50051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808BBB9-FE22-4087-9520-60D782825BEB}"/>
              </a:ext>
            </a:extLst>
          </p:cNvPr>
          <p:cNvCxnSpPr>
            <a:stCxn id="1040" idx="2"/>
            <a:endCxn id="3" idx="0"/>
          </p:cNvCxnSpPr>
          <p:nvPr/>
        </p:nvCxnSpPr>
        <p:spPr>
          <a:xfrm flipH="1">
            <a:off x="2536626" y="4495799"/>
            <a:ext cx="740609" cy="10728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DCC220D-CAAC-4FC6-9215-3137C35A89B0}"/>
              </a:ext>
            </a:extLst>
          </p:cNvPr>
          <p:cNvCxnSpPr>
            <a:stCxn id="1030" idx="2"/>
            <a:endCxn id="3" idx="0"/>
          </p:cNvCxnSpPr>
          <p:nvPr/>
        </p:nvCxnSpPr>
        <p:spPr>
          <a:xfrm>
            <a:off x="772460" y="4495799"/>
            <a:ext cx="1764166" cy="10728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FD09D1-7899-4373-80CB-564AFC368DE8}"/>
              </a:ext>
            </a:extLst>
          </p:cNvPr>
          <p:cNvCxnSpPr>
            <a:stCxn id="1046" idx="2"/>
            <a:endCxn id="3" idx="0"/>
          </p:cNvCxnSpPr>
          <p:nvPr/>
        </p:nvCxnSpPr>
        <p:spPr>
          <a:xfrm>
            <a:off x="2036882" y="4499933"/>
            <a:ext cx="499744" cy="1068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888263-7131-46A8-B544-D9E244F6FBAF}"/>
              </a:ext>
            </a:extLst>
          </p:cNvPr>
          <p:cNvCxnSpPr>
            <a:stCxn id="1048" idx="2"/>
            <a:endCxn id="4" idx="0"/>
          </p:cNvCxnSpPr>
          <p:nvPr/>
        </p:nvCxnSpPr>
        <p:spPr>
          <a:xfrm>
            <a:off x="7398914" y="4495799"/>
            <a:ext cx="2135457" cy="1015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038B4E6-C20F-4D87-8E66-F2FED42A78A9}"/>
              </a:ext>
            </a:extLst>
          </p:cNvPr>
          <p:cNvCxnSpPr>
            <a:stCxn id="1044" idx="2"/>
            <a:endCxn id="4" idx="0"/>
          </p:cNvCxnSpPr>
          <p:nvPr/>
        </p:nvCxnSpPr>
        <p:spPr>
          <a:xfrm>
            <a:off x="8783376" y="4495797"/>
            <a:ext cx="750995" cy="1015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1D160D-1587-46FE-B1EA-AD54421A0FBF}"/>
              </a:ext>
            </a:extLst>
          </p:cNvPr>
          <p:cNvCxnSpPr>
            <a:stCxn id="1032" idx="2"/>
            <a:endCxn id="4" idx="0"/>
          </p:cNvCxnSpPr>
          <p:nvPr/>
        </p:nvCxnSpPr>
        <p:spPr>
          <a:xfrm flipH="1">
            <a:off x="9534371" y="4495799"/>
            <a:ext cx="588544" cy="1015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8E8310F-E575-45C3-93EF-61EE0D396442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5" t="-7167" r="8452" b="1359"/>
          <a:stretch/>
        </p:blipFill>
        <p:spPr>
          <a:xfrm>
            <a:off x="9623168" y="2043600"/>
            <a:ext cx="1005663" cy="86474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F258F7-60ED-42BD-ACB2-B6BDFCB434A4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091"/>
          <a:stretch/>
        </p:blipFill>
        <p:spPr>
          <a:xfrm>
            <a:off x="4071907" y="3490681"/>
            <a:ext cx="963697" cy="100511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6F8EE40-99CD-42D9-A7F9-EFFB3FD127AE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6"/>
          <a:stretch/>
        </p:blipFill>
        <p:spPr>
          <a:xfrm>
            <a:off x="10882480" y="3490681"/>
            <a:ext cx="963703" cy="999493"/>
          </a:xfrm>
          <a:prstGeom prst="rect">
            <a:avLst/>
          </a:prstGeom>
        </p:spPr>
      </p:pic>
      <p:pic>
        <p:nvPicPr>
          <p:cNvPr id="2050" name="Picture 2" descr="Arrosoir parisien : vert, 11L | Truffaut">
            <a:extLst>
              <a:ext uri="{FF2B5EF4-FFF2-40B4-BE49-F238E27FC236}">
                <a16:creationId xmlns:a16="http://schemas.microsoft.com/office/drawing/2014/main" id="{A30EC5AB-C111-4531-B445-2F475735A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3985" y="1908856"/>
            <a:ext cx="1005116" cy="1005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2CFD7C7-8A69-40E6-839B-C747A506EB8D}"/>
              </a:ext>
            </a:extLst>
          </p:cNvPr>
          <p:cNvCxnSpPr>
            <a:cxnSpLocks/>
            <a:stCxn id="2050" idx="2"/>
            <a:endCxn id="19" idx="0"/>
          </p:cNvCxnSpPr>
          <p:nvPr/>
        </p:nvCxnSpPr>
        <p:spPr>
          <a:xfrm flipH="1">
            <a:off x="4553756" y="2913972"/>
            <a:ext cx="2787" cy="576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64255F1-4D26-4525-A1C9-09ADA1075EBD}"/>
              </a:ext>
            </a:extLst>
          </p:cNvPr>
          <p:cNvCxnSpPr>
            <a:cxnSpLocks/>
            <a:stCxn id="19" idx="2"/>
            <a:endCxn id="3" idx="0"/>
          </p:cNvCxnSpPr>
          <p:nvPr/>
        </p:nvCxnSpPr>
        <p:spPr>
          <a:xfrm flipH="1">
            <a:off x="2536626" y="4495797"/>
            <a:ext cx="2017130" cy="1072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7D968E3-29B1-4205-A3A2-5F908A6834B0}"/>
              </a:ext>
            </a:extLst>
          </p:cNvPr>
          <p:cNvCxnSpPr>
            <a:cxnSpLocks/>
            <a:stCxn id="1036" idx="2"/>
            <a:endCxn id="23" idx="0"/>
          </p:cNvCxnSpPr>
          <p:nvPr/>
        </p:nvCxnSpPr>
        <p:spPr>
          <a:xfrm>
            <a:off x="11364332" y="2908349"/>
            <a:ext cx="0" cy="582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E3BCF80-1218-4389-92F6-5BA0D6395DBD}"/>
              </a:ext>
            </a:extLst>
          </p:cNvPr>
          <p:cNvCxnSpPr>
            <a:cxnSpLocks/>
            <a:stCxn id="23" idx="2"/>
            <a:endCxn id="4" idx="0"/>
          </p:cNvCxnSpPr>
          <p:nvPr/>
        </p:nvCxnSpPr>
        <p:spPr>
          <a:xfrm flipH="1">
            <a:off x="9534371" y="4490174"/>
            <a:ext cx="1829961" cy="1020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566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B2D75-861C-442D-9A0D-27D9BA02A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5522" y="91365"/>
            <a:ext cx="1706478" cy="1325563"/>
          </a:xfrm>
        </p:spPr>
        <p:txBody>
          <a:bodyPr/>
          <a:lstStyle/>
          <a:p>
            <a:r>
              <a:rPr lang="de-DE" dirty="0"/>
              <a:t>29/09 v2</a:t>
            </a:r>
            <a:endParaRPr lang="en-US" dirty="0"/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93E548EF-36E2-4884-951C-BBCB77E0BF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97" t="3867" r="39124" b="12744"/>
          <a:stretch/>
        </p:blipFill>
        <p:spPr bwMode="auto">
          <a:xfrm>
            <a:off x="7622793" y="1339870"/>
            <a:ext cx="761585" cy="788823"/>
          </a:xfrm>
          <a:prstGeom prst="rect">
            <a:avLst/>
          </a:prstGeom>
          <a:noFill/>
          <a:ln w="28575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Sword of the Witch King 1/1 Replica, The Lord of the Rings, 139 cm |  BlacksBricks">
            <a:extLst>
              <a:ext uri="{FF2B5EF4-FFF2-40B4-BE49-F238E27FC236}">
                <a16:creationId xmlns:a16="http://schemas.microsoft.com/office/drawing/2014/main" id="{9947CE98-650B-48C5-B53F-B93FA223C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343" y="1299870"/>
            <a:ext cx="788863" cy="788863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Tennis ball – Berlin Tiger">
            <a:extLst>
              <a:ext uri="{FF2B5EF4-FFF2-40B4-BE49-F238E27FC236}">
                <a16:creationId xmlns:a16="http://schemas.microsoft.com/office/drawing/2014/main" id="{D899A198-927B-40CE-9524-ED1988A93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3401" y="3153770"/>
            <a:ext cx="788863" cy="788863"/>
          </a:xfrm>
          <a:prstGeom prst="rect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52108D-47D0-406D-BAE8-BB2154F8A5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79950" y="1332937"/>
            <a:ext cx="1177089" cy="4851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9073CB-F834-49EB-B0EF-50C6403EF7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35474" y="3972431"/>
            <a:ext cx="1177089" cy="500515"/>
          </a:xfrm>
          <a:prstGeom prst="rect">
            <a:avLst/>
          </a:prstGeom>
        </p:spPr>
      </p:pic>
      <p:pic>
        <p:nvPicPr>
          <p:cNvPr id="2050" name="Picture 2" descr="Arrosoir parisien : vert, 11L | Truffaut">
            <a:extLst>
              <a:ext uri="{FF2B5EF4-FFF2-40B4-BE49-F238E27FC236}">
                <a16:creationId xmlns:a16="http://schemas.microsoft.com/office/drawing/2014/main" id="{A30EC5AB-C111-4531-B445-2F475735A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564" y="1310590"/>
            <a:ext cx="793261" cy="79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Over 50 Organizations Urge Congress to Prioritize Small, Mid-Sized Farms  for COVID-19 Relief – Food Tank">
            <a:extLst>
              <a:ext uri="{FF2B5EF4-FFF2-40B4-BE49-F238E27FC236}">
                <a16:creationId xmlns:a16="http://schemas.microsoft.com/office/drawing/2014/main" id="{5AE86883-1DD4-45ED-AAB7-CF027772AE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6" r="15254"/>
          <a:stretch/>
        </p:blipFill>
        <p:spPr bwMode="auto">
          <a:xfrm>
            <a:off x="198490" y="91365"/>
            <a:ext cx="788823" cy="788823"/>
          </a:xfrm>
          <a:prstGeom prst="rect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 descr="John Deere 4066R Compact Tractor - Ben Burgess">
            <a:extLst>
              <a:ext uri="{FF2B5EF4-FFF2-40B4-BE49-F238E27FC236}">
                <a16:creationId xmlns:a16="http://schemas.microsoft.com/office/drawing/2014/main" id="{2B039DD0-CCCD-4253-B564-443667B7C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90" y="1332937"/>
            <a:ext cx="788823" cy="788823"/>
          </a:xfrm>
          <a:prstGeom prst="rect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C0F816F-B41A-4F47-B969-F349BAFFF0C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/>
          <a:stretch/>
        </p:blipFill>
        <p:spPr>
          <a:xfrm>
            <a:off x="3028923" y="114732"/>
            <a:ext cx="788823" cy="78882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</p:pic>
      <p:pic>
        <p:nvPicPr>
          <p:cNvPr id="33" name="Picture 8" descr="Accademia Lagofusion Casserole - Lagostina France">
            <a:extLst>
              <a:ext uri="{FF2B5EF4-FFF2-40B4-BE49-F238E27FC236}">
                <a16:creationId xmlns:a16="http://schemas.microsoft.com/office/drawing/2014/main" id="{267737D6-AA71-454B-BF4E-2299E2BBC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659" y="4146134"/>
            <a:ext cx="788822" cy="788822"/>
          </a:xfrm>
          <a:prstGeom prst="rect">
            <a:avLst/>
          </a:prstGeom>
          <a:noFill/>
          <a:ln w="28575">
            <a:solidFill>
              <a:srgbClr val="00B0F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B2BF45F-452E-4E5B-AAFE-5A28A3DFFE56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1" r="12648"/>
          <a:stretch/>
        </p:blipFill>
        <p:spPr>
          <a:xfrm>
            <a:off x="2114915" y="3183568"/>
            <a:ext cx="788863" cy="7888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C1C0DE-4262-441E-8E79-EB57155C2DB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094" y="1272761"/>
            <a:ext cx="868917" cy="8689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1F8123-053B-455E-8C91-32C169339AE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4102" y="100617"/>
            <a:ext cx="868917" cy="86891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F2B80CB-F6BE-4FC6-A350-507DA20BD4A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82" y="4105839"/>
            <a:ext cx="788822" cy="7888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DEDBA21-0065-4460-960B-B93110D3A55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765" y="140686"/>
            <a:ext cx="788822" cy="78882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2C58264-5D26-4EFB-93AA-323C66ECD016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0"/>
          <a:stretch/>
        </p:blipFill>
        <p:spPr>
          <a:xfrm>
            <a:off x="4735568" y="4146093"/>
            <a:ext cx="786696" cy="74856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4A8601C-7538-4873-BFDB-DEE84AAC2F56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4" r="15254"/>
          <a:stretch/>
        </p:blipFill>
        <p:spPr>
          <a:xfrm>
            <a:off x="1237704" y="91364"/>
            <a:ext cx="793261" cy="78882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D353537-2F36-472C-A882-1FAE06C22E30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/>
          <a:stretch/>
        </p:blipFill>
        <p:spPr>
          <a:xfrm>
            <a:off x="6634538" y="1330717"/>
            <a:ext cx="793261" cy="7932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0666EE-C9D7-4D85-ACF0-D49055BBA0D4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587" y="139159"/>
            <a:ext cx="830375" cy="830375"/>
          </a:xfrm>
          <a:prstGeom prst="rect">
            <a:avLst/>
          </a:prstGeom>
          <a:ln w="28575">
            <a:solidFill>
              <a:srgbClr val="92D050"/>
            </a:solidFill>
          </a:ln>
        </p:spPr>
      </p:pic>
      <p:pic>
        <p:nvPicPr>
          <p:cNvPr id="1028" name="Picture 4" descr="Ring de boxe compétition 4 cordes - Nouansport">
            <a:extLst>
              <a:ext uri="{FF2B5EF4-FFF2-40B4-BE49-F238E27FC236}">
                <a16:creationId xmlns:a16="http://schemas.microsoft.com/office/drawing/2014/main" id="{2D5E6F90-B9D0-4520-9E8C-6E9F3C02D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4122" y="4146134"/>
            <a:ext cx="788823" cy="788823"/>
          </a:xfrm>
          <a:prstGeom prst="rect">
            <a:avLst/>
          </a:prstGeom>
          <a:noFill/>
          <a:ln w="28575">
            <a:solidFill>
              <a:srgbClr val="92D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83D83CA-9833-40DD-ABCB-6B012D6CA027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4"/>
          <a:stretch/>
        </p:blipFill>
        <p:spPr>
          <a:xfrm>
            <a:off x="5642060" y="4146093"/>
            <a:ext cx="788822" cy="750345"/>
          </a:xfrm>
          <a:prstGeom prst="rect">
            <a:avLst/>
          </a:prstGeom>
          <a:ln w="28575"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D025C89-1545-4642-91CE-B6E8D60FCADF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979" y="220154"/>
            <a:ext cx="731520" cy="731520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E9AFABF-8E7B-4E73-9081-7694DE00418D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701"/>
          <a:stretch/>
        </p:blipFill>
        <p:spPr>
          <a:xfrm>
            <a:off x="4690181" y="1367530"/>
            <a:ext cx="786696" cy="716921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F47CEB5-4E88-4163-8783-F41752A53733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860"/>
          <a:stretch/>
        </p:blipFill>
        <p:spPr>
          <a:xfrm>
            <a:off x="2114914" y="100617"/>
            <a:ext cx="801809" cy="77956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0E08867-AD8B-4FBA-B7AC-FAF01E2470B9}"/>
              </a:ext>
            </a:extLst>
          </p:cNvPr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09"/>
          <a:stretch/>
        </p:blipFill>
        <p:spPr>
          <a:xfrm>
            <a:off x="7556594" y="4146093"/>
            <a:ext cx="833993" cy="78886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A6E66CA2-307F-4242-80A2-FF29E526C503}"/>
              </a:ext>
            </a:extLst>
          </p:cNvPr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58"/>
          <a:stretch/>
        </p:blipFill>
        <p:spPr>
          <a:xfrm>
            <a:off x="5642059" y="1346805"/>
            <a:ext cx="788823" cy="7749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39F8C067-397A-460B-856C-3B6D5EA965C8}"/>
              </a:ext>
            </a:extLst>
          </p:cNvPr>
          <p:cNvPicPr>
            <a:picLocks noChangeAspect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94"/>
          <a:stretch/>
        </p:blipFill>
        <p:spPr>
          <a:xfrm>
            <a:off x="10669430" y="5130631"/>
            <a:ext cx="761585" cy="78886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E04FAFC-B226-44E0-AF83-34DD136A3212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773" y="3152151"/>
            <a:ext cx="868917" cy="868917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88640D16-BCC5-4CE2-87BE-B624C4C54F58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965" y="4112501"/>
            <a:ext cx="856045" cy="85604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E72BD33-8D31-47CE-B927-BA837685B44B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200" y="3183609"/>
            <a:ext cx="788822" cy="788822"/>
          </a:xfrm>
          <a:prstGeom prst="rect">
            <a:avLst/>
          </a:prstGeom>
        </p:spPr>
      </p:pic>
      <p:pic>
        <p:nvPicPr>
          <p:cNvPr id="1032" name="Picture 8" descr="Swimming pool - Wikipedia">
            <a:extLst>
              <a:ext uri="{FF2B5EF4-FFF2-40B4-BE49-F238E27FC236}">
                <a16:creationId xmlns:a16="http://schemas.microsoft.com/office/drawing/2014/main" id="{C22DFC6E-D809-4235-AC10-DD0EF9FB8F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34"/>
          <a:stretch/>
        </p:blipFill>
        <p:spPr bwMode="auto">
          <a:xfrm>
            <a:off x="225727" y="3163825"/>
            <a:ext cx="761586" cy="778808"/>
          </a:xfrm>
          <a:prstGeom prst="rect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ouée fauteuil gonflable - Eau'Shop Piscine">
            <a:extLst>
              <a:ext uri="{FF2B5EF4-FFF2-40B4-BE49-F238E27FC236}">
                <a16:creationId xmlns:a16="http://schemas.microsoft.com/office/drawing/2014/main" id="{D1DCCB6D-0000-44F4-B203-3AEF5EF999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11" b="14582"/>
          <a:stretch/>
        </p:blipFill>
        <p:spPr bwMode="auto">
          <a:xfrm>
            <a:off x="219252" y="4185274"/>
            <a:ext cx="768061" cy="682083"/>
          </a:xfrm>
          <a:prstGeom prst="rect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5A77BE8-AF51-4786-8FD0-B0BF0554F6A9}"/>
              </a:ext>
            </a:extLst>
          </p:cNvPr>
          <p:cNvPicPr>
            <a:picLocks noChangeAspect="1"/>
          </p:cNvPicPr>
          <p:nvPr/>
        </p:nvPicPr>
        <p:blipFill rotWithShape="1"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96"/>
          <a:stretch/>
        </p:blipFill>
        <p:spPr>
          <a:xfrm>
            <a:off x="3032660" y="3183568"/>
            <a:ext cx="803352" cy="809791"/>
          </a:xfrm>
          <a:prstGeom prst="rect">
            <a:avLst/>
          </a:prstGeom>
        </p:spPr>
      </p:pic>
      <p:pic>
        <p:nvPicPr>
          <p:cNvPr id="1036" name="Picture 12" descr="Royalty-free clothing store photos free download | Pxfuel">
            <a:extLst>
              <a:ext uri="{FF2B5EF4-FFF2-40B4-BE49-F238E27FC236}">
                <a16:creationId xmlns:a16="http://schemas.microsoft.com/office/drawing/2014/main" id="{3BAFFAD2-44E2-4348-A26F-A50879F991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365"/>
          <a:stretch/>
        </p:blipFill>
        <p:spPr bwMode="auto">
          <a:xfrm>
            <a:off x="1144183" y="3163825"/>
            <a:ext cx="832350" cy="807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BA3C5B79-3325-465C-A8D3-6079A62387DB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834" y="3220336"/>
            <a:ext cx="868917" cy="868917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471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B2D75-861C-442D-9A0D-27D9BA02A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5522" y="91365"/>
            <a:ext cx="1706478" cy="1325563"/>
          </a:xfrm>
        </p:spPr>
        <p:txBody>
          <a:bodyPr/>
          <a:lstStyle/>
          <a:p>
            <a:r>
              <a:rPr lang="de-DE" dirty="0"/>
              <a:t>30/09 v5</a:t>
            </a:r>
            <a:endParaRPr lang="en-US" dirty="0"/>
          </a:p>
        </p:txBody>
      </p:sp>
      <p:pic>
        <p:nvPicPr>
          <p:cNvPr id="1040" name="Picture 16" descr="Sword of the Witch King 1/1 Replica, The Lord of the Rings, 139 cm |  BlacksBricks">
            <a:extLst>
              <a:ext uri="{FF2B5EF4-FFF2-40B4-BE49-F238E27FC236}">
                <a16:creationId xmlns:a16="http://schemas.microsoft.com/office/drawing/2014/main" id="{9947CE98-650B-48C5-B53F-B93FA223C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541" y="1448249"/>
            <a:ext cx="788863" cy="788863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52108D-47D0-406D-BAE8-BB2154F8A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6409" y="2360382"/>
            <a:ext cx="1177089" cy="4851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9073CB-F834-49EB-B0EF-50C6403EF7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1278" y="5947274"/>
            <a:ext cx="1177089" cy="500515"/>
          </a:xfrm>
          <a:prstGeom prst="rect">
            <a:avLst/>
          </a:prstGeom>
        </p:spPr>
      </p:pic>
      <p:pic>
        <p:nvPicPr>
          <p:cNvPr id="2050" name="Picture 2" descr="Arrosoir parisien : vert, 11L | Truffaut">
            <a:extLst>
              <a:ext uri="{FF2B5EF4-FFF2-40B4-BE49-F238E27FC236}">
                <a16:creationId xmlns:a16="http://schemas.microsoft.com/office/drawing/2014/main" id="{A30EC5AB-C111-4531-B445-2F475735A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205" y="3975040"/>
            <a:ext cx="793261" cy="79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Over 50 Organizations Urge Congress to Prioritize Small, Mid-Sized Farms  for COVID-19 Relief – Food Tank">
            <a:extLst>
              <a:ext uri="{FF2B5EF4-FFF2-40B4-BE49-F238E27FC236}">
                <a16:creationId xmlns:a16="http://schemas.microsoft.com/office/drawing/2014/main" id="{5AE86883-1DD4-45ED-AAB7-CF027772AE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6" r="15254"/>
          <a:stretch/>
        </p:blipFill>
        <p:spPr bwMode="auto">
          <a:xfrm>
            <a:off x="1282568" y="440993"/>
            <a:ext cx="748398" cy="748398"/>
          </a:xfrm>
          <a:prstGeom prst="rect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 descr="John Deere 4066R Compact Tractor - Ben Burgess">
            <a:extLst>
              <a:ext uri="{FF2B5EF4-FFF2-40B4-BE49-F238E27FC236}">
                <a16:creationId xmlns:a16="http://schemas.microsoft.com/office/drawing/2014/main" id="{2B039DD0-CCCD-4253-B564-443667B7C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14" y="1484493"/>
            <a:ext cx="752619" cy="752619"/>
          </a:xfrm>
          <a:prstGeom prst="rect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C0F816F-B41A-4F47-B969-F349BAFFF0C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/>
          <a:stretch/>
        </p:blipFill>
        <p:spPr>
          <a:xfrm>
            <a:off x="5871976" y="440993"/>
            <a:ext cx="788823" cy="78882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</p:pic>
      <p:pic>
        <p:nvPicPr>
          <p:cNvPr id="33" name="Picture 8" descr="Accademia Lagofusion Casserole - Lagostina France">
            <a:extLst>
              <a:ext uri="{FF2B5EF4-FFF2-40B4-BE49-F238E27FC236}">
                <a16:creationId xmlns:a16="http://schemas.microsoft.com/office/drawing/2014/main" id="{267737D6-AA71-454B-BF4E-2299E2BBC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6469" y="4951012"/>
            <a:ext cx="788822" cy="788822"/>
          </a:xfrm>
          <a:prstGeom prst="rect">
            <a:avLst/>
          </a:prstGeom>
          <a:noFill/>
          <a:ln w="28575">
            <a:solidFill>
              <a:srgbClr val="00B0F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B2BF45F-452E-4E5B-AAFE-5A28A3DFFE5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1" r="12648"/>
          <a:stretch/>
        </p:blipFill>
        <p:spPr>
          <a:xfrm>
            <a:off x="4918672" y="3975040"/>
            <a:ext cx="788863" cy="7888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C1C0DE-4262-441E-8E79-EB57155C2DB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541" y="440993"/>
            <a:ext cx="868917" cy="8689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1F8123-053B-455E-8C91-32C169339AE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373" y="440993"/>
            <a:ext cx="868917" cy="86891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F2B80CB-F6BE-4FC6-A350-507DA20BD4A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83" y="4951012"/>
            <a:ext cx="788822" cy="78882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2C58264-5D26-4EFB-93AA-323C66ECD016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0"/>
          <a:stretch/>
        </p:blipFill>
        <p:spPr>
          <a:xfrm>
            <a:off x="3171904" y="440993"/>
            <a:ext cx="786696" cy="748568"/>
          </a:xfrm>
          <a:prstGeom prst="rect">
            <a:avLst/>
          </a:prstGeom>
          <a:ln w="28575">
            <a:noFill/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4A8601C-7538-4873-BFDB-DEE84AAC2F56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4" r="15254"/>
          <a:stretch/>
        </p:blipFill>
        <p:spPr>
          <a:xfrm>
            <a:off x="6891357" y="1448291"/>
            <a:ext cx="793261" cy="7888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0666EE-C9D7-4D85-ACF0-D49055BBA0D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8086" y="1726170"/>
            <a:ext cx="830375" cy="830375"/>
          </a:xfrm>
          <a:prstGeom prst="rect">
            <a:avLst/>
          </a:prstGeom>
          <a:ln w="28575">
            <a:solidFill>
              <a:srgbClr val="92D050"/>
            </a:solidFill>
          </a:ln>
        </p:spPr>
      </p:pic>
      <p:pic>
        <p:nvPicPr>
          <p:cNvPr id="1028" name="Picture 4" descr="Ring de boxe compétition 4 cordes - Nouansport">
            <a:extLst>
              <a:ext uri="{FF2B5EF4-FFF2-40B4-BE49-F238E27FC236}">
                <a16:creationId xmlns:a16="http://schemas.microsoft.com/office/drawing/2014/main" id="{2D5E6F90-B9D0-4520-9E8C-6E9F3C02D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0265" y="3034588"/>
            <a:ext cx="788823" cy="788823"/>
          </a:xfrm>
          <a:prstGeom prst="rect">
            <a:avLst/>
          </a:prstGeom>
          <a:noFill/>
          <a:ln w="28575">
            <a:solidFill>
              <a:srgbClr val="92D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83D83CA-9833-40DD-ABCB-6B012D6CA027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4"/>
          <a:stretch/>
        </p:blipFill>
        <p:spPr>
          <a:xfrm>
            <a:off x="4936741" y="4989489"/>
            <a:ext cx="788822" cy="750345"/>
          </a:xfrm>
          <a:prstGeom prst="rect">
            <a:avLst/>
          </a:prstGeom>
          <a:ln w="28575"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D025C89-1545-4642-91CE-B6E8D60FCAD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923" y="3975040"/>
            <a:ext cx="731520" cy="731520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E9AFABF-8E7B-4E73-9081-7694DE00418D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701"/>
          <a:stretch/>
        </p:blipFill>
        <p:spPr>
          <a:xfrm>
            <a:off x="2080844" y="5022913"/>
            <a:ext cx="786696" cy="716921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F47CEB5-4E88-4163-8783-F41752A53733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860"/>
          <a:stretch/>
        </p:blipFill>
        <p:spPr>
          <a:xfrm>
            <a:off x="5865482" y="1457544"/>
            <a:ext cx="801809" cy="77956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0E08867-AD8B-4FBA-B7AC-FAF01E2470B9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09"/>
          <a:stretch/>
        </p:blipFill>
        <p:spPr>
          <a:xfrm>
            <a:off x="6803567" y="3975040"/>
            <a:ext cx="833993" cy="78886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A6E66CA2-307F-4242-80A2-FF29E526C503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58"/>
          <a:stretch/>
        </p:blipFill>
        <p:spPr>
          <a:xfrm>
            <a:off x="3169116" y="1462157"/>
            <a:ext cx="788823" cy="77495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E04FAFC-B226-44E0-AF83-34DD136A3212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592" y="440993"/>
            <a:ext cx="868917" cy="868917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88640D16-BCC5-4CE2-87BE-B624C4C54F58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841" y="4883789"/>
            <a:ext cx="856045" cy="85604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E72BD33-8D31-47CE-B927-BA837685B44B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87" y="3975040"/>
            <a:ext cx="788822" cy="788822"/>
          </a:xfrm>
          <a:prstGeom prst="rect">
            <a:avLst/>
          </a:prstGeom>
        </p:spPr>
      </p:pic>
      <p:pic>
        <p:nvPicPr>
          <p:cNvPr id="1032" name="Picture 8" descr="Swimming pool - Wikipedia">
            <a:extLst>
              <a:ext uri="{FF2B5EF4-FFF2-40B4-BE49-F238E27FC236}">
                <a16:creationId xmlns:a16="http://schemas.microsoft.com/office/drawing/2014/main" id="{C22DFC6E-D809-4235-AC10-DD0EF9FB8F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34"/>
          <a:stretch/>
        </p:blipFill>
        <p:spPr bwMode="auto">
          <a:xfrm>
            <a:off x="3055302" y="4987215"/>
            <a:ext cx="735976" cy="752619"/>
          </a:xfrm>
          <a:prstGeom prst="rect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5A77BE8-AF51-4786-8FD0-B0BF0554F6A9}"/>
              </a:ext>
            </a:extLst>
          </p:cNvPr>
          <p:cNvPicPr>
            <a:picLocks noChangeAspect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96"/>
          <a:stretch/>
        </p:blipFill>
        <p:spPr>
          <a:xfrm>
            <a:off x="10823738" y="4695264"/>
            <a:ext cx="803352" cy="809791"/>
          </a:xfrm>
          <a:prstGeom prst="rect">
            <a:avLst/>
          </a:prstGeom>
        </p:spPr>
      </p:pic>
      <p:pic>
        <p:nvPicPr>
          <p:cNvPr id="1036" name="Picture 12" descr="Royalty-free clothing store photos free download | Pxfuel">
            <a:extLst>
              <a:ext uri="{FF2B5EF4-FFF2-40B4-BE49-F238E27FC236}">
                <a16:creationId xmlns:a16="http://schemas.microsoft.com/office/drawing/2014/main" id="{3BAFFAD2-44E2-4348-A26F-A50879F991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365"/>
          <a:stretch/>
        </p:blipFill>
        <p:spPr bwMode="auto">
          <a:xfrm>
            <a:off x="1144183" y="3975040"/>
            <a:ext cx="832350" cy="807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09AB86-BE14-4AE3-A61F-C68D81685F59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72" y="1475996"/>
            <a:ext cx="761116" cy="761116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11" name="Picture 2" descr="Champion Sports Rubber Bowling Ball: Leichter Softball für Training und  Kinder : Amazon.de: Sport &amp; Freizeit">
            <a:extLst>
              <a:ext uri="{FF2B5EF4-FFF2-40B4-BE49-F238E27FC236}">
                <a16:creationId xmlns:a16="http://schemas.microsoft.com/office/drawing/2014/main" id="{CA87BB13-8DF0-48DD-ADEA-70BBB3DFD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354" y="440993"/>
            <a:ext cx="801214" cy="733025"/>
          </a:xfrm>
          <a:prstGeom prst="rect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Lot de 2 bains de soleil ELSA en aluminium gris et textilène gris foncé,  transats multi positions avec roulettes">
            <a:extLst>
              <a:ext uri="{FF2B5EF4-FFF2-40B4-BE49-F238E27FC236}">
                <a16:creationId xmlns:a16="http://schemas.microsoft.com/office/drawing/2014/main" id="{8F4240B3-2AD7-40CB-80B0-6D8A8291E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889" y="3975040"/>
            <a:ext cx="731520" cy="731520"/>
          </a:xfrm>
          <a:prstGeom prst="rect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odernes Büro und flexibler Arbeitsplatz I Design Offices">
            <a:extLst>
              <a:ext uri="{FF2B5EF4-FFF2-40B4-BE49-F238E27FC236}">
                <a16:creationId xmlns:a16="http://schemas.microsoft.com/office/drawing/2014/main" id="{88D6F5A9-010F-4B5E-9FB9-F2FC286E87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957"/>
          <a:stretch/>
        </p:blipFill>
        <p:spPr bwMode="auto">
          <a:xfrm>
            <a:off x="7919275" y="1416785"/>
            <a:ext cx="801809" cy="820327"/>
          </a:xfrm>
          <a:prstGeom prst="rect">
            <a:avLst/>
          </a:prstGeom>
          <a:noFill/>
          <a:ln w="28575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omment préparer sa salle avant une réunion importante ? | 1001 Salles - Le  Blog">
            <a:extLst>
              <a:ext uri="{FF2B5EF4-FFF2-40B4-BE49-F238E27FC236}">
                <a16:creationId xmlns:a16="http://schemas.microsoft.com/office/drawing/2014/main" id="{16255EF8-815D-4A6F-91B3-7A2F1484C0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" r="18486"/>
          <a:stretch/>
        </p:blipFill>
        <p:spPr bwMode="auto">
          <a:xfrm>
            <a:off x="7781977" y="3975040"/>
            <a:ext cx="867697" cy="779568"/>
          </a:xfrm>
          <a:prstGeom prst="rect">
            <a:avLst/>
          </a:prstGeom>
          <a:noFill/>
          <a:ln w="28575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6CA408-DE44-4728-9CC6-146AD740DD2D}"/>
              </a:ext>
            </a:extLst>
          </p:cNvPr>
          <p:cNvPicPr>
            <a:picLocks noChangeAspect="1"/>
          </p:cNvPicPr>
          <p:nvPr/>
        </p:nvPicPr>
        <p:blipFill rotWithShape="1"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4" t="482"/>
          <a:stretch/>
        </p:blipFill>
        <p:spPr>
          <a:xfrm>
            <a:off x="2142591" y="1448249"/>
            <a:ext cx="867783" cy="788863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18B6F045-5909-4783-9B58-ED77E2539C06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668" y="440993"/>
            <a:ext cx="788822" cy="788822"/>
          </a:xfrm>
          <a:prstGeom prst="rect">
            <a:avLst/>
          </a:prstGeom>
          <a:ln w="28575">
            <a:solidFill>
              <a:srgbClr val="92D050"/>
            </a:solidFill>
          </a:ln>
        </p:spPr>
      </p:pic>
      <p:pic>
        <p:nvPicPr>
          <p:cNvPr id="57" name="Picture 2" descr="Timbre vélo gris en acier sur guidon">
            <a:extLst>
              <a:ext uri="{FF2B5EF4-FFF2-40B4-BE49-F238E27FC236}">
                <a16:creationId xmlns:a16="http://schemas.microsoft.com/office/drawing/2014/main" id="{DEF10ECE-134C-4125-8B93-4C013F1ED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197" y="4976736"/>
            <a:ext cx="763098" cy="763098"/>
          </a:xfrm>
          <a:prstGeom prst="rect">
            <a:avLst/>
          </a:prstGeom>
          <a:ln w="28575">
            <a:solidFill>
              <a:srgbClr val="92D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32437185-6439-4DCD-A654-277B0C84B777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11" y="4951012"/>
            <a:ext cx="788822" cy="78882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D4FD8B18-B098-4DCB-88C7-115E4446CBB8}"/>
              </a:ext>
            </a:extLst>
          </p:cNvPr>
          <p:cNvSpPr txBox="1"/>
          <p:nvPr/>
        </p:nvSpPr>
        <p:spPr>
          <a:xfrm>
            <a:off x="6404451" y="2449945"/>
            <a:ext cx="44904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Not </a:t>
            </a:r>
            <a:r>
              <a:rPr lang="de-DE" dirty="0" err="1"/>
              <a:t>bad</a:t>
            </a:r>
            <a:r>
              <a:rPr lang="de-DE" dirty="0"/>
              <a:t> but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4 </a:t>
            </a:r>
            <a:r>
              <a:rPr lang="de-DE" dirty="0" err="1"/>
              <a:t>congru</a:t>
            </a:r>
            <a:r>
              <a:rPr lang="de-DE" dirty="0"/>
              <a:t>, 4 </a:t>
            </a:r>
            <a:r>
              <a:rPr lang="de-DE" dirty="0" err="1"/>
              <a:t>incongru</a:t>
            </a:r>
            <a:r>
              <a:rPr lang="de-DE" dirty="0"/>
              <a:t> &amp; 4 </a:t>
            </a:r>
            <a:r>
              <a:rPr lang="de-DE" dirty="0" err="1"/>
              <a:t>unrelated</a:t>
            </a:r>
            <a:endParaRPr lang="de-DE" dirty="0"/>
          </a:p>
          <a:p>
            <a:r>
              <a:rPr lang="de-DE" dirty="0"/>
              <a:t>= 48 </a:t>
            </a:r>
            <a:r>
              <a:rPr lang="de-DE" dirty="0" err="1"/>
              <a:t>stim</a:t>
            </a:r>
            <a:r>
              <a:rPr lang="de-DE" dirty="0"/>
              <a:t>, same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zeithamova</a:t>
            </a:r>
            <a:r>
              <a:rPr lang="de-DE" dirty="0"/>
              <a:t> 12 BUT 16 </a:t>
            </a:r>
            <a:r>
              <a:rPr lang="de-DE" dirty="0" err="1"/>
              <a:t>triads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24 </a:t>
            </a:r>
            <a:r>
              <a:rPr lang="de-DE" dirty="0" err="1"/>
              <a:t>pairs</a:t>
            </a:r>
            <a:r>
              <a:rPr lang="de-DE" dirty="0"/>
              <a:t>: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too</a:t>
            </a:r>
            <a:r>
              <a:rPr lang="de-DE" dirty="0"/>
              <a:t> </a:t>
            </a:r>
            <a:r>
              <a:rPr lang="de-DE" dirty="0" err="1"/>
              <a:t>much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060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60340-EAA1-4316-8096-9FC90CE9D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Zeitamova</a:t>
            </a:r>
            <a:r>
              <a:rPr lang="de-DE" dirty="0"/>
              <a:t> 12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4B5B4-78E9-4F5C-9410-45E9605F6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2164" y="881028"/>
            <a:ext cx="6641636" cy="5295935"/>
          </a:xfrm>
        </p:spPr>
        <p:txBody>
          <a:bodyPr>
            <a:normAutofit fontScale="85000" lnSpcReduction="20000"/>
          </a:bodyPr>
          <a:lstStyle/>
          <a:p>
            <a:r>
              <a:rPr lang="de-DE" dirty="0"/>
              <a:t>Design</a:t>
            </a:r>
          </a:p>
          <a:p>
            <a:pPr lvl="1"/>
            <a:r>
              <a:rPr lang="de-DE" dirty="0"/>
              <a:t>16 ABC per </a:t>
            </a:r>
            <a:r>
              <a:rPr lang="de-DE" dirty="0" err="1"/>
              <a:t>run</a:t>
            </a:r>
            <a:r>
              <a:rPr lang="de-DE" dirty="0"/>
              <a:t> = </a:t>
            </a:r>
            <a:r>
              <a:rPr lang="de-DE" b="1" dirty="0"/>
              <a:t>48 </a:t>
            </a:r>
            <a:r>
              <a:rPr lang="de-DE" b="1" dirty="0" err="1"/>
              <a:t>stim</a:t>
            </a:r>
            <a:endParaRPr lang="de-DE" b="1" dirty="0"/>
          </a:p>
          <a:p>
            <a:pPr lvl="1"/>
            <a:r>
              <a:rPr lang="de-DE" dirty="0"/>
              <a:t>NOT CLEAR</a:t>
            </a:r>
          </a:p>
          <a:p>
            <a:r>
              <a:rPr lang="de-DE" dirty="0"/>
              <a:t>Task</a:t>
            </a:r>
          </a:p>
          <a:p>
            <a:pPr lvl="1"/>
            <a:r>
              <a:rPr lang="de-DE" b="1" dirty="0" err="1">
                <a:solidFill>
                  <a:srgbClr val="FF0000"/>
                </a:solidFill>
              </a:rPr>
              <a:t>Voluntary</a:t>
            </a:r>
            <a:r>
              <a:rPr lang="de-DE" dirty="0"/>
              <a:t> </a:t>
            </a:r>
            <a:r>
              <a:rPr lang="de-DE" dirty="0" err="1"/>
              <a:t>encoding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association</a:t>
            </a:r>
            <a:endParaRPr lang="de-DE" dirty="0"/>
          </a:p>
          <a:p>
            <a:pPr lvl="2"/>
            <a:r>
              <a:rPr lang="de-DE" dirty="0" err="1"/>
              <a:t>Each</a:t>
            </a:r>
            <a:r>
              <a:rPr lang="de-DE" dirty="0"/>
              <a:t> pair </a:t>
            </a:r>
            <a:r>
              <a:rPr lang="de-DE" dirty="0" err="1"/>
              <a:t>repeated</a:t>
            </a:r>
            <a:r>
              <a:rPr lang="de-DE" dirty="0"/>
              <a:t> 3 </a:t>
            </a:r>
            <a:r>
              <a:rPr lang="de-DE" dirty="0" err="1"/>
              <a:t>times</a:t>
            </a:r>
            <a:r>
              <a:rPr lang="de-DE" dirty="0"/>
              <a:t> (4 AB + 4BC) x 3</a:t>
            </a:r>
          </a:p>
          <a:p>
            <a:pPr lvl="2"/>
            <a:r>
              <a:rPr lang="de-DE" dirty="0"/>
              <a:t>+2 </a:t>
            </a:r>
            <a:r>
              <a:rPr lang="de-DE" dirty="0" err="1"/>
              <a:t>baseline</a:t>
            </a:r>
            <a:r>
              <a:rPr lang="de-DE" dirty="0"/>
              <a:t> </a:t>
            </a:r>
            <a:r>
              <a:rPr lang="de-DE" dirty="0" err="1"/>
              <a:t>blocks</a:t>
            </a:r>
            <a:r>
              <a:rPr lang="de-DE" dirty="0"/>
              <a:t> (</a:t>
            </a:r>
            <a:r>
              <a:rPr lang="de-DE" dirty="0" err="1"/>
              <a:t>odd</a:t>
            </a:r>
            <a:r>
              <a:rPr lang="de-DE" dirty="0"/>
              <a:t>/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judgement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Recognition/</a:t>
            </a:r>
            <a:r>
              <a:rPr lang="de-DE" dirty="0" err="1"/>
              <a:t>memory</a:t>
            </a:r>
            <a:r>
              <a:rPr lang="de-DE" dirty="0"/>
              <a:t> </a:t>
            </a:r>
            <a:r>
              <a:rPr lang="de-DE" dirty="0" err="1"/>
              <a:t>test</a:t>
            </a:r>
            <a:endParaRPr lang="de-DE" dirty="0"/>
          </a:p>
          <a:p>
            <a:pPr lvl="2"/>
            <a:r>
              <a:rPr lang="de-DE" dirty="0"/>
              <a:t>All </a:t>
            </a:r>
            <a:r>
              <a:rPr lang="de-DE" dirty="0" err="1"/>
              <a:t>combinations</a:t>
            </a:r>
            <a:r>
              <a:rPr lang="de-DE" dirty="0"/>
              <a:t>, not </a:t>
            </a:r>
            <a:r>
              <a:rPr lang="de-DE" dirty="0" err="1"/>
              <a:t>scanned</a:t>
            </a:r>
            <a:endParaRPr lang="de-DE" dirty="0"/>
          </a:p>
          <a:p>
            <a:r>
              <a:rPr lang="de-DE" dirty="0"/>
              <a:t>Methods</a:t>
            </a:r>
          </a:p>
          <a:p>
            <a:pPr lvl="1"/>
            <a:r>
              <a:rPr lang="de-DE" dirty="0"/>
              <a:t>34 </a:t>
            </a:r>
            <a:r>
              <a:rPr lang="de-DE" dirty="0" err="1"/>
              <a:t>participants</a:t>
            </a:r>
            <a:endParaRPr lang="de-DE" dirty="0"/>
          </a:p>
          <a:p>
            <a:pPr lvl="1"/>
            <a:r>
              <a:rPr lang="sv-SE" dirty="0"/>
              <a:t>3.0T GE Signa MRI system. </a:t>
            </a:r>
            <a:r>
              <a:rPr lang="en-US" dirty="0"/>
              <a:t>GRAPPA parallel</a:t>
            </a:r>
            <a:br>
              <a:rPr lang="en-US" dirty="0"/>
            </a:br>
            <a:r>
              <a:rPr lang="en-US" dirty="0"/>
              <a:t>echo-planar imaging (EPI) sequence using the same slice prescription as the</a:t>
            </a:r>
            <a:br>
              <a:rPr lang="en-US" dirty="0"/>
            </a:br>
            <a:r>
              <a:rPr lang="en-US" dirty="0"/>
              <a:t>structural images (TR = 2 s; TE = 30 </a:t>
            </a:r>
            <a:r>
              <a:rPr lang="en-US" dirty="0" err="1"/>
              <a:t>ms</a:t>
            </a:r>
            <a:r>
              <a:rPr lang="en-US" dirty="0"/>
              <a:t>; flip angle = 90deg; 64 3 64 matrix;</a:t>
            </a:r>
            <a:br>
              <a:rPr lang="en-US" dirty="0"/>
            </a:br>
            <a:r>
              <a:rPr lang="en-US" dirty="0"/>
              <a:t>3.75 3 3.75 mm in-plane resolution, interleaved slice acquisition) </a:t>
            </a:r>
            <a:br>
              <a:rPr lang="en-US" dirty="0"/>
            </a:br>
            <a:br>
              <a:rPr lang="sv-SE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B8BB7-D5DA-42F8-A9EB-E46959DDB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613" y="3317203"/>
            <a:ext cx="2880526" cy="304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3051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CF9B0-3E35-4312-85D6-597CF7145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</a:t>
            </a:r>
            <a:r>
              <a:rPr lang="de-DE" dirty="0" err="1"/>
              <a:t>pairs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boss</a:t>
            </a:r>
            <a:r>
              <a:rPr lang="de-DE" dirty="0"/>
              <a:t> 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only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133E02-4E53-4E6D-BE75-4B923E9964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181" y="1991755"/>
            <a:ext cx="872837" cy="87283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21463B-9977-4EFA-A9BB-C4D85DD4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40" y="3133023"/>
            <a:ext cx="872838" cy="8728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7EE5930-35EC-4BCA-A485-E38643DA2F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238" y="2158288"/>
            <a:ext cx="872838" cy="87283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7F9F529-EEAD-4D13-B37B-9240D37C8F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031" y="2087273"/>
            <a:ext cx="872838" cy="87283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821AE8D-4ACF-4EFA-8EBF-2A3AB64B74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241" y="2043540"/>
            <a:ext cx="872839" cy="8728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2753FD2-935A-4543-9552-273819BB05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578" y="3123377"/>
            <a:ext cx="872837" cy="87283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753CF6B-0765-4501-9F00-1F8B339E62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829" y="3074584"/>
            <a:ext cx="872837" cy="87283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229884E-A318-4C9A-B5FE-CF1B5F7E9B4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594" y="3056086"/>
            <a:ext cx="872837" cy="87283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E02BAEB3-0FAA-4DFA-823D-6247A13AA8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272" y="2183247"/>
            <a:ext cx="1163785" cy="87283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CBF632B-587E-4D94-99A5-76717EBAB7E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2020" y="-1379130"/>
            <a:ext cx="872839" cy="87283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0070DA8-79BD-4748-A06D-0562A887D44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5821" y="-320406"/>
            <a:ext cx="1025236" cy="76892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4C80720-63DD-4A22-B961-21D1714A9F6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782" y="3099965"/>
            <a:ext cx="960581" cy="72043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00BC971-1FC0-4E3B-8316-7D21743EE22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829" y="2189169"/>
            <a:ext cx="1224692" cy="872839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4B7CBCB-7DE1-4C0D-A64F-8E19A4CB558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763" y="3167256"/>
            <a:ext cx="1158079" cy="772053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81EB0EF1-19FB-4ADF-833C-AD75D857BC3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2149" y="-106530"/>
            <a:ext cx="845297" cy="540327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C3CAF51-90E6-4AAA-9018-6F39398A93A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4" y="2183247"/>
            <a:ext cx="1163785" cy="8728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CBBFBEBD-AAD3-4EC1-BE5B-70C606107786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3" r="41284" b="343"/>
          <a:stretch/>
        </p:blipFill>
        <p:spPr>
          <a:xfrm>
            <a:off x="3729014" y="2933431"/>
            <a:ext cx="1046139" cy="100301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5011E8A-7D66-40AF-924A-34FA1498087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9346" y="2030381"/>
            <a:ext cx="1330036" cy="99752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54DFC62-9E99-4949-B5C7-9782C973FFF2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4"/>
          <a:stretch/>
        </p:blipFill>
        <p:spPr>
          <a:xfrm>
            <a:off x="6448979" y="3021465"/>
            <a:ext cx="1025236" cy="898216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F3298C3-738C-451C-B532-86D23D0E8F0E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758378" y="-1187473"/>
            <a:ext cx="872840" cy="87284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B06CE51A-DF2F-49A1-87B7-F193953743EC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7233" y="-1407423"/>
            <a:ext cx="872837" cy="872837"/>
          </a:xfrm>
          <a:prstGeom prst="rect">
            <a:avLst/>
          </a:prstGeom>
        </p:spPr>
      </p:pic>
      <p:pic>
        <p:nvPicPr>
          <p:cNvPr id="62" name="Picture 8" descr="Swimming pool - Wikipedia">
            <a:extLst>
              <a:ext uri="{FF2B5EF4-FFF2-40B4-BE49-F238E27FC236}">
                <a16:creationId xmlns:a16="http://schemas.microsoft.com/office/drawing/2014/main" id="{E39E920F-BFDB-48C4-ADD2-4032CA1838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34"/>
          <a:stretch/>
        </p:blipFill>
        <p:spPr bwMode="auto">
          <a:xfrm>
            <a:off x="9364991" y="-471349"/>
            <a:ext cx="1017320" cy="1040325"/>
          </a:xfrm>
          <a:prstGeom prst="rect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C71AC7AA-0E0D-49D8-B915-B5935557685C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189" y="5818224"/>
            <a:ext cx="872837" cy="872837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E58BBDFD-7D9E-46DA-947D-61EB970615E5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9471" y="5767922"/>
            <a:ext cx="872837" cy="872837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3A091F28-3D65-4E34-9D8B-E002E4D95F3B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561" y="4785200"/>
            <a:ext cx="872837" cy="872837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69E1349F-E7B7-4DD0-A2D6-1CD1AB32C80F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994" y="4715633"/>
            <a:ext cx="872837" cy="872837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6CBD6979-B128-4DB5-A422-4C7A6D44DF7D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446" y="5859424"/>
            <a:ext cx="872837" cy="872837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5141A56D-BB2B-4C41-9F3C-AC71B269FD69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767" y="4700039"/>
            <a:ext cx="872837" cy="872837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13A1DC51-DB22-493A-A33C-7D05610CD789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506" y="4827794"/>
            <a:ext cx="872837" cy="8728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BA3DDC-0478-40A5-8B53-AA9FC48BBB2E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36" y="5767921"/>
            <a:ext cx="872838" cy="8728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C11661-C592-444B-A9A5-3303514254DB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477" y="4827794"/>
            <a:ext cx="1008823" cy="6724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89ED42-D796-4A2F-A9D8-E9399B380F9C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208" y="5818562"/>
            <a:ext cx="1163785" cy="8728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88E0F6D-9338-49C2-837F-C10C4845850A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797" y="5801771"/>
            <a:ext cx="1146093" cy="77205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D10AEF9-A0D3-4A89-A896-CCDFA06EC87C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597" y="4758828"/>
            <a:ext cx="1163785" cy="8728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66C9B85-6E37-45AC-909C-4B932C3B0297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128" y="4827794"/>
            <a:ext cx="1146093" cy="8595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8B59BEC-F25B-4B7C-A973-B9B4B1F5105B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269" y="5817208"/>
            <a:ext cx="1008823" cy="75661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68166A01-7DDB-4AC0-BDE7-D64ABBC5BC3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506" y="5792593"/>
            <a:ext cx="1025236" cy="76892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0842E7E-C0FD-4A84-AF29-AC5BBFA8C4D0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37" y="4873115"/>
            <a:ext cx="1025236" cy="76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28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1BC5AD-2C9D-4C5D-A7AD-E633CA9D9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181" y="1457604"/>
            <a:ext cx="872837" cy="8728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A4690B-5017-4722-8DD9-370C42CBC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40" y="2598872"/>
            <a:ext cx="872838" cy="8728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E89A46-67EA-4B16-9724-57517928BA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238" y="1624137"/>
            <a:ext cx="872838" cy="8728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A8D6F9-87C2-4D15-94AA-77D7941B5A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031" y="1553122"/>
            <a:ext cx="872838" cy="8728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0D13AC-12D7-413B-9674-B39F68347B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241" y="1509389"/>
            <a:ext cx="872839" cy="8728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D99471-135D-48FD-A58F-F331D6FE7C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578" y="2589226"/>
            <a:ext cx="872837" cy="8728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BD8F91-97FF-4D46-B9AD-8EC9995947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829" y="2540433"/>
            <a:ext cx="872837" cy="87283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21EEEB8-37DD-4404-80D7-E3CFDCB438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594" y="2521935"/>
            <a:ext cx="872837" cy="8728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A9BBF00-01A9-49D6-B870-549D9D4F80B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272" y="1649096"/>
            <a:ext cx="1163785" cy="8728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B26338-55BD-4771-9BD0-46630725056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782" y="2565814"/>
            <a:ext cx="960581" cy="72043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3B9835-89DD-40DA-BD78-6D5DC23151A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829" y="1655018"/>
            <a:ext cx="1224692" cy="87283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906784-600C-46C9-82F6-A82A5E05D27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763" y="2633105"/>
            <a:ext cx="1158079" cy="7720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878E8BF-573A-43EA-8E08-743AC2A8FB6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4" y="1649096"/>
            <a:ext cx="1163785" cy="8728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FD04EB3-EEA0-418F-BB8B-C3C288199BE3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3" r="41284" b="343"/>
          <a:stretch/>
        </p:blipFill>
        <p:spPr>
          <a:xfrm>
            <a:off x="3729014" y="2399280"/>
            <a:ext cx="1046139" cy="100301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830F386-777B-4147-9B15-F1A07B289A9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9346" y="1496230"/>
            <a:ext cx="1330036" cy="99752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21767B9-E22B-439B-AF9C-66C6E87DB041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4"/>
          <a:stretch/>
        </p:blipFill>
        <p:spPr>
          <a:xfrm>
            <a:off x="6448979" y="2487314"/>
            <a:ext cx="1025236" cy="89821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AB28243-984F-49DF-9F66-244A3739FD33}"/>
              </a:ext>
            </a:extLst>
          </p:cNvPr>
          <p:cNvSpPr txBox="1"/>
          <p:nvPr/>
        </p:nvSpPr>
        <p:spPr>
          <a:xfrm>
            <a:off x="329602" y="7069641"/>
            <a:ext cx="105595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Low </a:t>
            </a:r>
            <a:r>
              <a:rPr lang="de-DE" dirty="0" err="1"/>
              <a:t>contextual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=</a:t>
            </a:r>
            <a:r>
              <a:rPr lang="de-DE" dirty="0" err="1"/>
              <a:t>coin</a:t>
            </a:r>
            <a:r>
              <a:rPr lang="de-DE" dirty="0"/>
              <a:t>, fan, </a:t>
            </a:r>
            <a:r>
              <a:rPr lang="de-DE" dirty="0" err="1"/>
              <a:t>foldable</a:t>
            </a:r>
            <a:r>
              <a:rPr lang="de-DE" dirty="0"/>
              <a:t> </a:t>
            </a:r>
            <a:r>
              <a:rPr lang="de-DE" dirty="0" err="1"/>
              <a:t>chair</a:t>
            </a:r>
            <a:r>
              <a:rPr lang="de-DE" dirty="0"/>
              <a:t>, </a:t>
            </a:r>
            <a:r>
              <a:rPr lang="de-DE" dirty="0" err="1"/>
              <a:t>tape</a:t>
            </a:r>
            <a:r>
              <a:rPr lang="de-DE" dirty="0"/>
              <a:t>, </a:t>
            </a:r>
            <a:r>
              <a:rPr lang="de-DE" dirty="0" err="1"/>
              <a:t>book</a:t>
            </a:r>
            <a:r>
              <a:rPr lang="de-DE" dirty="0"/>
              <a:t>, </a:t>
            </a:r>
            <a:r>
              <a:rPr lang="de-DE" dirty="0" err="1"/>
              <a:t>water</a:t>
            </a:r>
            <a:r>
              <a:rPr lang="de-DE" dirty="0"/>
              <a:t> </a:t>
            </a:r>
            <a:r>
              <a:rPr lang="de-DE" dirty="0" err="1"/>
              <a:t>bottle</a:t>
            </a:r>
            <a:r>
              <a:rPr lang="de-DE" dirty="0"/>
              <a:t>, </a:t>
            </a:r>
            <a:r>
              <a:rPr lang="de-DE" dirty="0" err="1"/>
              <a:t>scisors</a:t>
            </a:r>
            <a:r>
              <a:rPr lang="de-DE" dirty="0"/>
              <a:t>, </a:t>
            </a:r>
            <a:r>
              <a:rPr lang="de-DE" dirty="0" err="1"/>
              <a:t>cherries</a:t>
            </a:r>
            <a:r>
              <a:rPr lang="de-DE" dirty="0"/>
              <a:t>, </a:t>
            </a:r>
            <a:r>
              <a:rPr lang="de-DE" dirty="0" err="1"/>
              <a:t>globe</a:t>
            </a:r>
            <a:r>
              <a:rPr lang="de-DE" dirty="0"/>
              <a:t>, </a:t>
            </a:r>
            <a:r>
              <a:rPr lang="de-DE" dirty="0" err="1"/>
              <a:t>camera</a:t>
            </a:r>
            <a:r>
              <a:rPr lang="de-DE" dirty="0"/>
              <a:t>, </a:t>
            </a:r>
            <a:r>
              <a:rPr lang="de-DE" dirty="0" err="1"/>
              <a:t>bug</a:t>
            </a:r>
            <a:r>
              <a:rPr lang="de-DE" dirty="0"/>
              <a:t>, </a:t>
            </a:r>
            <a:r>
              <a:rPr lang="de-DE" dirty="0" err="1"/>
              <a:t>rubics</a:t>
            </a:r>
            <a:r>
              <a:rPr lang="de-DE" dirty="0"/>
              <a:t> </a:t>
            </a:r>
            <a:r>
              <a:rPr lang="de-DE" dirty="0" err="1"/>
              <a:t>cube</a:t>
            </a:r>
            <a:r>
              <a:rPr lang="de-DE" dirty="0"/>
              <a:t>, </a:t>
            </a:r>
            <a:r>
              <a:rPr lang="de-DE" dirty="0" err="1"/>
              <a:t>scaffold</a:t>
            </a:r>
            <a:r>
              <a:rPr lang="de-DE" dirty="0"/>
              <a:t>, </a:t>
            </a:r>
            <a:r>
              <a:rPr lang="de-DE" dirty="0" err="1"/>
              <a:t>tupperware</a:t>
            </a:r>
            <a:r>
              <a:rPr lang="de-DE" dirty="0"/>
              <a:t>, </a:t>
            </a:r>
            <a:r>
              <a:rPr lang="de-DE" dirty="0" err="1"/>
              <a:t>tissue</a:t>
            </a:r>
            <a:r>
              <a:rPr lang="de-DE" dirty="0"/>
              <a:t> box, </a:t>
            </a:r>
            <a:r>
              <a:rPr lang="de-DE" dirty="0" err="1"/>
              <a:t>mirror</a:t>
            </a:r>
            <a:r>
              <a:rPr lang="de-DE" dirty="0"/>
              <a:t>, </a:t>
            </a:r>
            <a:r>
              <a:rPr lang="de-DE" dirty="0" err="1"/>
              <a:t>newspaper</a:t>
            </a:r>
            <a:r>
              <a:rPr lang="de-DE" dirty="0"/>
              <a:t>, t </a:t>
            </a:r>
            <a:r>
              <a:rPr lang="de-DE" dirty="0" err="1"/>
              <a:t>shirt</a:t>
            </a:r>
            <a:r>
              <a:rPr lang="de-DE" dirty="0"/>
              <a:t>, puzzle, </a:t>
            </a:r>
            <a:r>
              <a:rPr lang="de-DE" dirty="0" err="1"/>
              <a:t>rubber</a:t>
            </a:r>
            <a:r>
              <a:rPr lang="de-DE" dirty="0"/>
              <a:t> bands, </a:t>
            </a:r>
            <a:r>
              <a:rPr lang="de-DE" dirty="0" err="1"/>
              <a:t>duffel</a:t>
            </a:r>
            <a:r>
              <a:rPr lang="de-DE" dirty="0"/>
              <a:t> </a:t>
            </a:r>
            <a:r>
              <a:rPr lang="de-DE" dirty="0" err="1"/>
              <a:t>bag</a:t>
            </a:r>
            <a:r>
              <a:rPr lang="de-DE" dirty="0"/>
              <a:t>, spring, </a:t>
            </a:r>
            <a:r>
              <a:rPr lang="de-DE" dirty="0" err="1"/>
              <a:t>wicker</a:t>
            </a:r>
            <a:r>
              <a:rPr lang="de-DE" dirty="0"/>
              <a:t> </a:t>
            </a:r>
            <a:r>
              <a:rPr lang="de-DE" dirty="0" err="1"/>
              <a:t>basket</a:t>
            </a:r>
            <a:r>
              <a:rPr lang="de-DE" dirty="0"/>
              <a:t>, </a:t>
            </a:r>
            <a:r>
              <a:rPr lang="de-DE" dirty="0" err="1"/>
              <a:t>hand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4FD8477-94AB-4789-9A03-A7D30DB3D172}"/>
              </a:ext>
            </a:extLst>
          </p:cNvPr>
          <p:cNvSpPr txBox="1"/>
          <p:nvPr/>
        </p:nvSpPr>
        <p:spPr>
          <a:xfrm>
            <a:off x="416257" y="5754933"/>
            <a:ext cx="108641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High </a:t>
            </a:r>
            <a:r>
              <a:rPr lang="de-DE" dirty="0" err="1"/>
              <a:t>contextual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= </a:t>
            </a:r>
            <a:r>
              <a:rPr lang="de-DE" dirty="0" err="1"/>
              <a:t>helmet</a:t>
            </a:r>
            <a:r>
              <a:rPr lang="de-DE" dirty="0"/>
              <a:t> </a:t>
            </a:r>
            <a:r>
              <a:rPr lang="de-DE" dirty="0" err="1"/>
              <a:t>yorking</a:t>
            </a:r>
            <a:r>
              <a:rPr lang="de-DE" dirty="0"/>
              <a:t>, </a:t>
            </a:r>
            <a:r>
              <a:rPr lang="de-DE" dirty="0" err="1"/>
              <a:t>bowling</a:t>
            </a:r>
            <a:r>
              <a:rPr lang="de-DE" dirty="0"/>
              <a:t> </a:t>
            </a:r>
            <a:r>
              <a:rPr lang="de-DE" dirty="0" err="1"/>
              <a:t>pin</a:t>
            </a:r>
            <a:r>
              <a:rPr lang="de-DE" dirty="0"/>
              <a:t>, </a:t>
            </a:r>
            <a:r>
              <a:rPr lang="de-DE" dirty="0" err="1"/>
              <a:t>microscope</a:t>
            </a:r>
            <a:r>
              <a:rPr lang="de-DE" dirty="0"/>
              <a:t>, </a:t>
            </a:r>
            <a:r>
              <a:rPr lang="de-DE" dirty="0" err="1"/>
              <a:t>football</a:t>
            </a:r>
            <a:r>
              <a:rPr lang="de-DE" dirty="0"/>
              <a:t>, </a:t>
            </a:r>
            <a:r>
              <a:rPr lang="de-DE" dirty="0" err="1"/>
              <a:t>microwave</a:t>
            </a:r>
            <a:r>
              <a:rPr lang="de-DE" dirty="0"/>
              <a:t>, </a:t>
            </a:r>
            <a:r>
              <a:rPr lang="de-DE" dirty="0" err="1"/>
              <a:t>tv</a:t>
            </a:r>
            <a:r>
              <a:rPr lang="de-DE" dirty="0"/>
              <a:t>, </a:t>
            </a:r>
            <a:r>
              <a:rPr lang="de-DE" dirty="0" err="1"/>
              <a:t>parcmetre</a:t>
            </a:r>
            <a:r>
              <a:rPr lang="de-DE" dirty="0"/>
              <a:t>, </a:t>
            </a:r>
            <a:r>
              <a:rPr lang="de-DE" dirty="0" err="1"/>
              <a:t>caddie,treadmill</a:t>
            </a:r>
            <a:r>
              <a:rPr lang="de-DE" dirty="0"/>
              <a:t>, </a:t>
            </a:r>
            <a:r>
              <a:rPr lang="de-DE" dirty="0" err="1"/>
              <a:t>scale</a:t>
            </a:r>
            <a:r>
              <a:rPr lang="de-DE" dirty="0"/>
              <a:t>, </a:t>
            </a:r>
            <a:r>
              <a:rPr lang="de-DE" dirty="0" err="1"/>
              <a:t>traffic</a:t>
            </a:r>
            <a:r>
              <a:rPr lang="de-DE" dirty="0"/>
              <a:t> light, </a:t>
            </a:r>
            <a:r>
              <a:rPr lang="de-DE" dirty="0" err="1"/>
              <a:t>office</a:t>
            </a:r>
            <a:r>
              <a:rPr lang="de-DE" dirty="0"/>
              <a:t> </a:t>
            </a:r>
            <a:r>
              <a:rPr lang="de-DE" dirty="0" err="1"/>
              <a:t>chair</a:t>
            </a:r>
            <a:r>
              <a:rPr lang="de-DE" dirty="0"/>
              <a:t>, </a:t>
            </a:r>
            <a:r>
              <a:rPr lang="de-DE" dirty="0" err="1"/>
              <a:t>desk</a:t>
            </a:r>
            <a:r>
              <a:rPr lang="de-DE" dirty="0"/>
              <a:t>, </a:t>
            </a:r>
            <a:r>
              <a:rPr lang="de-DE" dirty="0" err="1"/>
              <a:t>transat</a:t>
            </a:r>
            <a:r>
              <a:rPr lang="de-DE" dirty="0"/>
              <a:t>, </a:t>
            </a:r>
            <a:r>
              <a:rPr lang="de-DE" dirty="0" err="1"/>
              <a:t>doctor</a:t>
            </a:r>
            <a:r>
              <a:rPr lang="de-DE" dirty="0"/>
              <a:t>, </a:t>
            </a:r>
            <a:r>
              <a:rPr lang="de-DE" dirty="0" err="1"/>
              <a:t>computer</a:t>
            </a:r>
            <a:r>
              <a:rPr lang="de-DE" dirty="0"/>
              <a:t>, </a:t>
            </a:r>
            <a:r>
              <a:rPr lang="de-DE" dirty="0" err="1"/>
              <a:t>hair</a:t>
            </a:r>
            <a:r>
              <a:rPr lang="de-DE" dirty="0"/>
              <a:t> </a:t>
            </a:r>
            <a:r>
              <a:rPr lang="de-DE" dirty="0" err="1"/>
              <a:t>dryer</a:t>
            </a:r>
            <a:r>
              <a:rPr lang="de-DE" dirty="0"/>
              <a:t>, </a:t>
            </a:r>
            <a:r>
              <a:rPr lang="de-DE" dirty="0" err="1"/>
              <a:t>playground</a:t>
            </a:r>
            <a:r>
              <a:rPr lang="de-DE" dirty="0"/>
              <a:t> </a:t>
            </a:r>
            <a:r>
              <a:rPr lang="de-DE" dirty="0" err="1"/>
              <a:t>horse</a:t>
            </a:r>
            <a:r>
              <a:rPr lang="de-DE" dirty="0"/>
              <a:t>, ATM, </a:t>
            </a:r>
            <a:r>
              <a:rPr lang="de-DE" dirty="0" err="1"/>
              <a:t>bulldozer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D43DD4-1205-4D54-8840-A0E6579EDFC5}"/>
              </a:ext>
            </a:extLst>
          </p:cNvPr>
          <p:cNvSpPr txBox="1"/>
          <p:nvPr/>
        </p:nvSpPr>
        <p:spPr>
          <a:xfrm>
            <a:off x="186740" y="-939406"/>
            <a:ext cx="492096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Lauer </a:t>
            </a:r>
            <a:r>
              <a:rPr lang="de-DE" dirty="0" err="1"/>
              <a:t>replace</a:t>
            </a:r>
            <a:r>
              <a:rPr lang="de-DE" dirty="0"/>
              <a:t> </a:t>
            </a:r>
            <a:r>
              <a:rPr lang="de-DE" dirty="0" err="1"/>
              <a:t>by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Mountain+skipole</a:t>
            </a:r>
            <a:r>
              <a:rPr lang="de-DE" dirty="0"/>
              <a:t>, </a:t>
            </a:r>
            <a:r>
              <a:rPr lang="de-DE" dirty="0" err="1"/>
              <a:t>bicycle</a:t>
            </a:r>
            <a:r>
              <a:rPr lang="de-DE" dirty="0"/>
              <a:t> </a:t>
            </a:r>
            <a:r>
              <a:rPr lang="de-DE" dirty="0" err="1"/>
              <a:t>consistency</a:t>
            </a:r>
            <a:r>
              <a:rPr lang="de-DE" dirty="0"/>
              <a:t> =5</a:t>
            </a:r>
          </a:p>
          <a:p>
            <a:r>
              <a:rPr lang="de-DE" dirty="0" err="1"/>
              <a:t>Bathroom</a:t>
            </a:r>
            <a:r>
              <a:rPr lang="de-DE" dirty="0"/>
              <a:t> – </a:t>
            </a:r>
            <a:r>
              <a:rPr lang="de-DE" dirty="0" err="1"/>
              <a:t>hairbrush</a:t>
            </a:r>
            <a:r>
              <a:rPr lang="de-DE" dirty="0"/>
              <a:t> = 6</a:t>
            </a:r>
          </a:p>
          <a:p>
            <a:r>
              <a:rPr lang="de-DE" dirty="0" err="1"/>
              <a:t>Bedroom</a:t>
            </a:r>
            <a:r>
              <a:rPr lang="de-DE" dirty="0"/>
              <a:t> + </a:t>
            </a:r>
            <a:r>
              <a:rPr lang="de-DE" dirty="0" err="1"/>
              <a:t>clothe</a:t>
            </a:r>
            <a:r>
              <a:rPr lang="de-DE" dirty="0"/>
              <a:t> </a:t>
            </a:r>
            <a:r>
              <a:rPr lang="de-DE" dirty="0" err="1"/>
              <a:t>hanger</a:t>
            </a:r>
            <a:r>
              <a:rPr lang="de-DE" dirty="0"/>
              <a:t>, </a:t>
            </a:r>
            <a:r>
              <a:rPr lang="de-DE" dirty="0" err="1"/>
              <a:t>armchair,alarmclock</a:t>
            </a:r>
            <a:endParaRPr lang="de-DE" dirty="0"/>
          </a:p>
          <a:p>
            <a:r>
              <a:rPr lang="de-DE" dirty="0"/>
              <a:t>Forest + </a:t>
            </a:r>
            <a:r>
              <a:rPr lang="de-DE" dirty="0" err="1"/>
              <a:t>axe</a:t>
            </a:r>
            <a:r>
              <a:rPr lang="de-DE" dirty="0"/>
              <a:t>, </a:t>
            </a:r>
            <a:r>
              <a:rPr lang="de-DE" dirty="0" err="1"/>
              <a:t>bench</a:t>
            </a:r>
            <a:r>
              <a:rPr lang="de-DE" dirty="0"/>
              <a:t>, </a:t>
            </a:r>
            <a:r>
              <a:rPr lang="de-DE" dirty="0" err="1"/>
              <a:t>rubber</a:t>
            </a:r>
            <a:r>
              <a:rPr lang="de-DE" dirty="0"/>
              <a:t> </a:t>
            </a:r>
            <a:r>
              <a:rPr lang="de-DE" dirty="0" err="1"/>
              <a:t>boots</a:t>
            </a:r>
            <a:endParaRPr lang="de-DE" dirty="0"/>
          </a:p>
          <a:p>
            <a:r>
              <a:rPr lang="de-DE" dirty="0"/>
              <a:t>Office + </a:t>
            </a:r>
            <a:r>
              <a:rPr lang="de-DE" dirty="0" err="1"/>
              <a:t>officehciar</a:t>
            </a:r>
            <a:r>
              <a:rPr lang="de-DE" dirty="0"/>
              <a:t>, </a:t>
            </a:r>
            <a:r>
              <a:rPr lang="de-DE" dirty="0" err="1"/>
              <a:t>cable</a:t>
            </a:r>
            <a:r>
              <a:rPr lang="de-DE" dirty="0"/>
              <a:t>, </a:t>
            </a:r>
            <a:r>
              <a:rPr lang="de-DE" dirty="0" err="1"/>
              <a:t>laptop</a:t>
            </a:r>
            <a:r>
              <a:rPr lang="de-DE" dirty="0"/>
              <a:t>, </a:t>
            </a:r>
            <a:r>
              <a:rPr lang="de-DE" dirty="0" err="1"/>
              <a:t>mousestapler</a:t>
            </a:r>
            <a:endParaRPr lang="de-DE" dirty="0"/>
          </a:p>
          <a:p>
            <a:r>
              <a:rPr lang="de-DE" dirty="0"/>
              <a:t>Street + </a:t>
            </a:r>
            <a:r>
              <a:rPr lang="de-DE" dirty="0" err="1"/>
              <a:t>auto</a:t>
            </a:r>
            <a:r>
              <a:rPr lang="de-DE" dirty="0"/>
              <a:t>, </a:t>
            </a:r>
            <a:r>
              <a:rPr lang="de-DE" dirty="0" err="1"/>
              <a:t>helmet</a:t>
            </a:r>
            <a:r>
              <a:rPr lang="de-DE" dirty="0"/>
              <a:t>, </a:t>
            </a:r>
            <a:r>
              <a:rPr lang="de-DE" dirty="0" err="1"/>
              <a:t>hydrant</a:t>
            </a:r>
            <a:r>
              <a:rPr lang="de-DE" dirty="0"/>
              <a:t>, </a:t>
            </a:r>
            <a:r>
              <a:rPr lang="de-DE" dirty="0" err="1"/>
              <a:t>traffic</a:t>
            </a:r>
            <a:r>
              <a:rPr lang="de-DE" dirty="0"/>
              <a:t> light, </a:t>
            </a:r>
            <a:r>
              <a:rPr lang="de-DE" dirty="0" err="1"/>
              <a:t>öailbox</a:t>
            </a:r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94C4127-FBBD-4A53-A2EB-5A88056D6BFA}"/>
              </a:ext>
            </a:extLst>
          </p:cNvPr>
          <p:cNvSpPr/>
          <p:nvPr/>
        </p:nvSpPr>
        <p:spPr>
          <a:xfrm>
            <a:off x="3823501" y="3559590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7FD89E3-EA0D-40F3-A07F-6A8B4A458485}"/>
              </a:ext>
            </a:extLst>
          </p:cNvPr>
          <p:cNvSpPr/>
          <p:nvPr/>
        </p:nvSpPr>
        <p:spPr>
          <a:xfrm>
            <a:off x="6514883" y="3559590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BE9E96B-02D4-42B4-83D3-B1D5042168AC}"/>
              </a:ext>
            </a:extLst>
          </p:cNvPr>
          <p:cNvSpPr/>
          <p:nvPr/>
        </p:nvSpPr>
        <p:spPr>
          <a:xfrm>
            <a:off x="139653" y="4074512"/>
            <a:ext cx="9516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 INDIRECTLY (football, tennis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raquet</a:t>
            </a:r>
            <a:r>
              <a:rPr lang="en-US" sz="800" dirty="0">
                <a:solidFill>
                  <a:srgbClr val="000000"/>
                </a:solidFill>
                <a:latin typeface="AdvOT2afa314d"/>
              </a:rPr>
              <a:t>)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B48B402-B721-4B4F-A782-B5BF8BF275FF}"/>
              </a:ext>
            </a:extLst>
          </p:cNvPr>
          <p:cNvSpPr/>
          <p:nvPr/>
        </p:nvSpPr>
        <p:spPr>
          <a:xfrm>
            <a:off x="2701711" y="4285492"/>
            <a:ext cx="9516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 INDIRECTLY (sink, oven)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6EA5277-8683-4F7E-A354-67D0F1D43D6E}"/>
              </a:ext>
            </a:extLst>
          </p:cNvPr>
          <p:cNvSpPr/>
          <p:nvPr/>
        </p:nvSpPr>
        <p:spPr>
          <a:xfrm>
            <a:off x="9355620" y="4081965"/>
            <a:ext cx="9516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 INDIRECTLY (hair dryer)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5083B5B-F2F7-4FA9-9F96-4FE5D72A9281}"/>
              </a:ext>
            </a:extLst>
          </p:cNvPr>
          <p:cNvSpPr/>
          <p:nvPr/>
        </p:nvSpPr>
        <p:spPr>
          <a:xfrm>
            <a:off x="1273296" y="4074512"/>
            <a:ext cx="9516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 INDIRECTLY (tractor)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284380D-56D0-4E76-AB7F-922D86FF99EE}"/>
              </a:ext>
            </a:extLst>
          </p:cNvPr>
          <p:cNvSpPr/>
          <p:nvPr/>
        </p:nvSpPr>
        <p:spPr>
          <a:xfrm>
            <a:off x="2675113" y="3571446"/>
            <a:ext cx="1297150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solidFill>
                  <a:srgbClr val="006699"/>
                </a:solidFill>
                <a:latin typeface="-apple-system"/>
                <a:hlinkClick r:id="rId18"/>
              </a:rPr>
              <a:t>Tim Lauer</a:t>
            </a:r>
            <a:r>
              <a:rPr lang="en-US" sz="1050" dirty="0">
                <a:solidFill>
                  <a:srgbClr val="006699"/>
                </a:solidFill>
                <a:latin typeface="-apple-system"/>
              </a:rPr>
              <a:t> et al 2018</a:t>
            </a:r>
          </a:p>
          <a:p>
            <a:r>
              <a:rPr lang="en-US" sz="1050" dirty="0">
                <a:solidFill>
                  <a:srgbClr val="006699"/>
                </a:solidFill>
                <a:latin typeface="-apple-system"/>
              </a:rPr>
              <a:t>Pan, casserole dish</a:t>
            </a:r>
          </a:p>
          <a:p>
            <a:r>
              <a:rPr lang="en-US" sz="1050" dirty="0">
                <a:solidFill>
                  <a:srgbClr val="006699"/>
                </a:solidFill>
                <a:latin typeface="-apple-system"/>
              </a:rPr>
              <a:t>consistency =6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050" b="0" i="0" dirty="0">
              <a:solidFill>
                <a:srgbClr val="222222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1586408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1BC5AD-2C9D-4C5D-A7AD-E633CA9D9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41" y="2104471"/>
            <a:ext cx="872837" cy="8728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A4690B-5017-4722-8DD9-370C42CBC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670" y="-590704"/>
            <a:ext cx="872838" cy="8728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E89A46-67EA-4B16-9724-57517928BA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345" y="942520"/>
            <a:ext cx="872838" cy="8728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A8D6F9-87C2-4D15-94AA-77D7941B5A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968" y="1103282"/>
            <a:ext cx="872838" cy="8728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0D13AC-12D7-413B-9674-B39F68347B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165" y="-1555635"/>
            <a:ext cx="872839" cy="8728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D99471-135D-48FD-A58F-F331D6FE7C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6098" y="-532703"/>
            <a:ext cx="872837" cy="87283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21EEEB8-37DD-4404-80D7-E3CFDCB438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013" y="2195543"/>
            <a:ext cx="872837" cy="8728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A9BBF00-01A9-49D6-B870-549D9D4F80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5792" y="-1472833"/>
            <a:ext cx="1163785" cy="8728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B26338-55BD-4771-9BD0-46630725056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89" y="1884197"/>
            <a:ext cx="960581" cy="72043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3B9835-89DD-40DA-BD78-6D5DC23151A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057" y="-1534394"/>
            <a:ext cx="1224692" cy="87283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906784-600C-46C9-82F6-A82A5E05D27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687" y="-431919"/>
            <a:ext cx="1158079" cy="7720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878E8BF-573A-43EA-8E08-743AC2A8FB6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924" y="-1540480"/>
            <a:ext cx="1163785" cy="8728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FD04EB3-EEA0-418F-BB8B-C3C288199BE3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3" r="41284" b="343"/>
          <a:stretch/>
        </p:blipFill>
        <p:spPr>
          <a:xfrm>
            <a:off x="228758" y="904372"/>
            <a:ext cx="1046139" cy="100301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830F386-777B-4147-9B15-F1A07B289A9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6765" y="1169838"/>
            <a:ext cx="1330036" cy="99752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21767B9-E22B-439B-AF9C-66C6E87DB041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4"/>
          <a:stretch/>
        </p:blipFill>
        <p:spPr>
          <a:xfrm>
            <a:off x="7911916" y="2037474"/>
            <a:ext cx="1025236" cy="89821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93B1E39-1A72-4B92-87E8-0FD883D33629}"/>
              </a:ext>
            </a:extLst>
          </p:cNvPr>
          <p:cNvSpPr/>
          <p:nvPr/>
        </p:nvSpPr>
        <p:spPr>
          <a:xfrm>
            <a:off x="335541" y="3170577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CE21D5-97ED-4A18-91EF-B5362010DC59}"/>
              </a:ext>
            </a:extLst>
          </p:cNvPr>
          <p:cNvSpPr/>
          <p:nvPr/>
        </p:nvSpPr>
        <p:spPr>
          <a:xfrm>
            <a:off x="7985500" y="3036215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8778B4-082E-4D94-BC00-B59EDED27A57}"/>
              </a:ext>
            </a:extLst>
          </p:cNvPr>
          <p:cNvSpPr/>
          <p:nvPr/>
        </p:nvSpPr>
        <p:spPr>
          <a:xfrm>
            <a:off x="4053249" y="3227039"/>
            <a:ext cx="9516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 INDIRECTLY (sink, oven)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4A64E3-E7E9-4C17-A755-581D326098F7}"/>
              </a:ext>
            </a:extLst>
          </p:cNvPr>
          <p:cNvSpPr/>
          <p:nvPr/>
        </p:nvSpPr>
        <p:spPr>
          <a:xfrm>
            <a:off x="9348201" y="3143028"/>
            <a:ext cx="9516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 INDIRECTLY (hair brush)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3014A3C-F297-4F70-93F6-053A9962000A}"/>
              </a:ext>
            </a:extLst>
          </p:cNvPr>
          <p:cNvSpPr/>
          <p:nvPr/>
        </p:nvSpPr>
        <p:spPr>
          <a:xfrm>
            <a:off x="5850942" y="-2856626"/>
            <a:ext cx="9516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 INDIRECTLY (tractor)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B28243-984F-49DF-9F66-244A3739FD33}"/>
              </a:ext>
            </a:extLst>
          </p:cNvPr>
          <p:cNvSpPr txBox="1"/>
          <p:nvPr/>
        </p:nvSpPr>
        <p:spPr>
          <a:xfrm>
            <a:off x="642886" y="7483899"/>
            <a:ext cx="105595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Low </a:t>
            </a:r>
            <a:r>
              <a:rPr lang="de-DE" dirty="0" err="1"/>
              <a:t>contextual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=</a:t>
            </a:r>
            <a:r>
              <a:rPr lang="de-DE" dirty="0" err="1"/>
              <a:t>coin</a:t>
            </a:r>
            <a:r>
              <a:rPr lang="de-DE" dirty="0"/>
              <a:t>, fan, </a:t>
            </a:r>
            <a:r>
              <a:rPr lang="de-DE" dirty="0" err="1"/>
              <a:t>foldable</a:t>
            </a:r>
            <a:r>
              <a:rPr lang="de-DE" dirty="0"/>
              <a:t> </a:t>
            </a:r>
            <a:r>
              <a:rPr lang="de-DE" dirty="0" err="1"/>
              <a:t>chair</a:t>
            </a:r>
            <a:r>
              <a:rPr lang="de-DE" dirty="0"/>
              <a:t>, </a:t>
            </a:r>
            <a:r>
              <a:rPr lang="de-DE" dirty="0" err="1"/>
              <a:t>tape</a:t>
            </a:r>
            <a:r>
              <a:rPr lang="de-DE" dirty="0"/>
              <a:t>, </a:t>
            </a:r>
            <a:r>
              <a:rPr lang="de-DE" dirty="0" err="1"/>
              <a:t>book</a:t>
            </a:r>
            <a:r>
              <a:rPr lang="de-DE" dirty="0"/>
              <a:t>, </a:t>
            </a:r>
            <a:r>
              <a:rPr lang="de-DE" dirty="0" err="1"/>
              <a:t>water</a:t>
            </a:r>
            <a:r>
              <a:rPr lang="de-DE" dirty="0"/>
              <a:t> </a:t>
            </a:r>
            <a:r>
              <a:rPr lang="de-DE" dirty="0" err="1"/>
              <a:t>bottle</a:t>
            </a:r>
            <a:r>
              <a:rPr lang="de-DE" dirty="0"/>
              <a:t>, </a:t>
            </a:r>
            <a:r>
              <a:rPr lang="de-DE" dirty="0" err="1"/>
              <a:t>scisors</a:t>
            </a:r>
            <a:r>
              <a:rPr lang="de-DE" dirty="0"/>
              <a:t>, </a:t>
            </a:r>
            <a:r>
              <a:rPr lang="de-DE" dirty="0" err="1"/>
              <a:t>cherries</a:t>
            </a:r>
            <a:r>
              <a:rPr lang="de-DE" dirty="0"/>
              <a:t>, </a:t>
            </a:r>
            <a:r>
              <a:rPr lang="de-DE" dirty="0" err="1"/>
              <a:t>globe</a:t>
            </a:r>
            <a:r>
              <a:rPr lang="de-DE" dirty="0"/>
              <a:t>, </a:t>
            </a:r>
            <a:r>
              <a:rPr lang="de-DE" dirty="0" err="1"/>
              <a:t>camera</a:t>
            </a:r>
            <a:r>
              <a:rPr lang="de-DE" dirty="0"/>
              <a:t>, </a:t>
            </a:r>
            <a:r>
              <a:rPr lang="de-DE" dirty="0" err="1"/>
              <a:t>bug</a:t>
            </a:r>
            <a:r>
              <a:rPr lang="de-DE" dirty="0"/>
              <a:t>, </a:t>
            </a:r>
            <a:r>
              <a:rPr lang="de-DE" dirty="0" err="1"/>
              <a:t>rubics</a:t>
            </a:r>
            <a:r>
              <a:rPr lang="de-DE" dirty="0"/>
              <a:t> </a:t>
            </a:r>
            <a:r>
              <a:rPr lang="de-DE" dirty="0" err="1"/>
              <a:t>cube</a:t>
            </a:r>
            <a:r>
              <a:rPr lang="de-DE" dirty="0"/>
              <a:t>, </a:t>
            </a:r>
            <a:r>
              <a:rPr lang="de-DE" dirty="0" err="1"/>
              <a:t>scaffold</a:t>
            </a:r>
            <a:r>
              <a:rPr lang="de-DE" dirty="0"/>
              <a:t>, </a:t>
            </a:r>
            <a:r>
              <a:rPr lang="de-DE" dirty="0" err="1"/>
              <a:t>tupperware</a:t>
            </a:r>
            <a:r>
              <a:rPr lang="de-DE" dirty="0"/>
              <a:t>, </a:t>
            </a:r>
            <a:r>
              <a:rPr lang="de-DE" dirty="0" err="1"/>
              <a:t>tissue</a:t>
            </a:r>
            <a:r>
              <a:rPr lang="de-DE" dirty="0"/>
              <a:t> box, </a:t>
            </a:r>
            <a:r>
              <a:rPr lang="de-DE" dirty="0" err="1"/>
              <a:t>mirror</a:t>
            </a:r>
            <a:r>
              <a:rPr lang="de-DE" dirty="0"/>
              <a:t>, </a:t>
            </a:r>
            <a:r>
              <a:rPr lang="de-DE" dirty="0" err="1"/>
              <a:t>newspaper</a:t>
            </a:r>
            <a:r>
              <a:rPr lang="de-DE" dirty="0"/>
              <a:t>, t </a:t>
            </a:r>
            <a:r>
              <a:rPr lang="de-DE" dirty="0" err="1"/>
              <a:t>shirt</a:t>
            </a:r>
            <a:r>
              <a:rPr lang="de-DE" dirty="0"/>
              <a:t>, puzzle, </a:t>
            </a:r>
            <a:r>
              <a:rPr lang="de-DE" dirty="0" err="1"/>
              <a:t>rubber</a:t>
            </a:r>
            <a:r>
              <a:rPr lang="de-DE" dirty="0"/>
              <a:t> bands, </a:t>
            </a:r>
            <a:r>
              <a:rPr lang="de-DE" dirty="0" err="1"/>
              <a:t>duffel</a:t>
            </a:r>
            <a:r>
              <a:rPr lang="de-DE" dirty="0"/>
              <a:t> </a:t>
            </a:r>
            <a:r>
              <a:rPr lang="de-DE" dirty="0" err="1"/>
              <a:t>bag</a:t>
            </a:r>
            <a:r>
              <a:rPr lang="de-DE" dirty="0"/>
              <a:t>, spring, </a:t>
            </a:r>
            <a:r>
              <a:rPr lang="de-DE" dirty="0" err="1"/>
              <a:t>wicker</a:t>
            </a:r>
            <a:r>
              <a:rPr lang="de-DE" dirty="0"/>
              <a:t> </a:t>
            </a:r>
            <a:r>
              <a:rPr lang="de-DE" dirty="0" err="1"/>
              <a:t>basket</a:t>
            </a:r>
            <a:r>
              <a:rPr lang="de-DE" dirty="0"/>
              <a:t>, </a:t>
            </a:r>
            <a:r>
              <a:rPr lang="de-DE" dirty="0" err="1"/>
              <a:t>hand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4FD8477-94AB-4789-9A03-A7D30DB3D172}"/>
              </a:ext>
            </a:extLst>
          </p:cNvPr>
          <p:cNvSpPr txBox="1"/>
          <p:nvPr/>
        </p:nvSpPr>
        <p:spPr>
          <a:xfrm>
            <a:off x="642886" y="6808511"/>
            <a:ext cx="108641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High </a:t>
            </a:r>
            <a:r>
              <a:rPr lang="de-DE" dirty="0" err="1"/>
              <a:t>contextual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= </a:t>
            </a:r>
            <a:r>
              <a:rPr lang="de-DE" dirty="0" err="1"/>
              <a:t>helmet</a:t>
            </a:r>
            <a:r>
              <a:rPr lang="de-DE" dirty="0"/>
              <a:t> </a:t>
            </a:r>
            <a:r>
              <a:rPr lang="de-DE" dirty="0" err="1"/>
              <a:t>yorking</a:t>
            </a:r>
            <a:r>
              <a:rPr lang="de-DE" dirty="0"/>
              <a:t>, </a:t>
            </a:r>
            <a:r>
              <a:rPr lang="de-DE" dirty="0" err="1"/>
              <a:t>bowling</a:t>
            </a:r>
            <a:r>
              <a:rPr lang="de-DE" dirty="0"/>
              <a:t> </a:t>
            </a:r>
            <a:r>
              <a:rPr lang="de-DE" dirty="0" err="1"/>
              <a:t>pin</a:t>
            </a:r>
            <a:r>
              <a:rPr lang="de-DE" dirty="0"/>
              <a:t>, </a:t>
            </a:r>
            <a:r>
              <a:rPr lang="de-DE" dirty="0" err="1"/>
              <a:t>microscope</a:t>
            </a:r>
            <a:r>
              <a:rPr lang="de-DE" dirty="0"/>
              <a:t>, </a:t>
            </a:r>
            <a:r>
              <a:rPr lang="de-DE" dirty="0" err="1"/>
              <a:t>football</a:t>
            </a:r>
            <a:r>
              <a:rPr lang="de-DE" dirty="0"/>
              <a:t>, </a:t>
            </a:r>
            <a:r>
              <a:rPr lang="de-DE" dirty="0" err="1"/>
              <a:t>microwave</a:t>
            </a:r>
            <a:r>
              <a:rPr lang="de-DE" dirty="0"/>
              <a:t>, </a:t>
            </a:r>
            <a:r>
              <a:rPr lang="de-DE" dirty="0" err="1"/>
              <a:t>tv</a:t>
            </a:r>
            <a:r>
              <a:rPr lang="de-DE" dirty="0"/>
              <a:t>, </a:t>
            </a:r>
            <a:r>
              <a:rPr lang="de-DE" dirty="0" err="1"/>
              <a:t>parcmetre</a:t>
            </a:r>
            <a:r>
              <a:rPr lang="de-DE" dirty="0"/>
              <a:t>, </a:t>
            </a:r>
            <a:r>
              <a:rPr lang="de-DE" dirty="0" err="1"/>
              <a:t>caddie,treadmill</a:t>
            </a:r>
            <a:r>
              <a:rPr lang="de-DE" dirty="0"/>
              <a:t>, </a:t>
            </a:r>
            <a:r>
              <a:rPr lang="de-DE" dirty="0" err="1"/>
              <a:t>scale</a:t>
            </a:r>
            <a:r>
              <a:rPr lang="de-DE" dirty="0"/>
              <a:t>, </a:t>
            </a:r>
            <a:r>
              <a:rPr lang="de-DE" dirty="0" err="1"/>
              <a:t>traffic</a:t>
            </a:r>
            <a:r>
              <a:rPr lang="de-DE" dirty="0"/>
              <a:t> light, </a:t>
            </a:r>
            <a:r>
              <a:rPr lang="de-DE" dirty="0" err="1"/>
              <a:t>office</a:t>
            </a:r>
            <a:r>
              <a:rPr lang="de-DE" dirty="0"/>
              <a:t> </a:t>
            </a:r>
            <a:r>
              <a:rPr lang="de-DE" dirty="0" err="1"/>
              <a:t>chair</a:t>
            </a:r>
            <a:r>
              <a:rPr lang="de-DE" dirty="0"/>
              <a:t>, </a:t>
            </a:r>
            <a:r>
              <a:rPr lang="de-DE" dirty="0" err="1"/>
              <a:t>desk</a:t>
            </a:r>
            <a:r>
              <a:rPr lang="de-DE" dirty="0"/>
              <a:t>, </a:t>
            </a:r>
            <a:r>
              <a:rPr lang="de-DE" dirty="0" err="1"/>
              <a:t>transat</a:t>
            </a:r>
            <a:r>
              <a:rPr lang="de-DE" dirty="0"/>
              <a:t>, </a:t>
            </a:r>
            <a:r>
              <a:rPr lang="de-DE" dirty="0" err="1"/>
              <a:t>doctor</a:t>
            </a:r>
            <a:r>
              <a:rPr lang="de-DE" dirty="0"/>
              <a:t>, </a:t>
            </a:r>
            <a:r>
              <a:rPr lang="de-DE" dirty="0" err="1"/>
              <a:t>computer</a:t>
            </a:r>
            <a:r>
              <a:rPr lang="de-DE" dirty="0"/>
              <a:t>, </a:t>
            </a:r>
            <a:r>
              <a:rPr lang="de-DE" dirty="0" err="1"/>
              <a:t>hair</a:t>
            </a:r>
            <a:r>
              <a:rPr lang="de-DE" dirty="0"/>
              <a:t> </a:t>
            </a:r>
            <a:r>
              <a:rPr lang="de-DE" dirty="0" err="1"/>
              <a:t>dryer</a:t>
            </a:r>
            <a:r>
              <a:rPr lang="de-DE" dirty="0"/>
              <a:t>, </a:t>
            </a:r>
            <a:r>
              <a:rPr lang="de-DE" dirty="0" err="1"/>
              <a:t>playground</a:t>
            </a:r>
            <a:r>
              <a:rPr lang="de-DE" dirty="0"/>
              <a:t> </a:t>
            </a:r>
            <a:r>
              <a:rPr lang="de-DE" dirty="0" err="1"/>
              <a:t>horse</a:t>
            </a:r>
            <a:r>
              <a:rPr lang="de-DE" dirty="0"/>
              <a:t>, ATM, </a:t>
            </a:r>
            <a:r>
              <a:rPr lang="de-DE" dirty="0" err="1"/>
              <a:t>bulldozer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4E28EF-9579-4E88-A7CA-0C24DA6839D6}"/>
              </a:ext>
            </a:extLst>
          </p:cNvPr>
          <p:cNvSpPr/>
          <p:nvPr/>
        </p:nvSpPr>
        <p:spPr>
          <a:xfrm>
            <a:off x="3983252" y="2741065"/>
            <a:ext cx="1297150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solidFill>
                  <a:srgbClr val="006699"/>
                </a:solidFill>
                <a:latin typeface="-apple-system"/>
                <a:hlinkClick r:id="rId17"/>
              </a:rPr>
              <a:t>Tim Lauer</a:t>
            </a:r>
            <a:r>
              <a:rPr lang="en-US" sz="1050" dirty="0">
                <a:solidFill>
                  <a:srgbClr val="006699"/>
                </a:solidFill>
                <a:latin typeface="-apple-system"/>
              </a:rPr>
              <a:t> et al 2018</a:t>
            </a:r>
          </a:p>
          <a:p>
            <a:r>
              <a:rPr lang="en-US" sz="1050" dirty="0">
                <a:solidFill>
                  <a:srgbClr val="006699"/>
                </a:solidFill>
                <a:latin typeface="-apple-system"/>
              </a:rPr>
              <a:t>Pan, casserole dish</a:t>
            </a:r>
          </a:p>
          <a:p>
            <a:r>
              <a:rPr lang="en-US" sz="1050" dirty="0">
                <a:solidFill>
                  <a:srgbClr val="006699"/>
                </a:solidFill>
                <a:latin typeface="-apple-system"/>
              </a:rPr>
              <a:t>consistency =6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050" b="0" i="0" dirty="0">
              <a:solidFill>
                <a:srgbClr val="222222"/>
              </a:solidFill>
              <a:effectLst/>
              <a:latin typeface="-apple-system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D43DD4-1205-4D54-8840-A0E6579EDFC5}"/>
              </a:ext>
            </a:extLst>
          </p:cNvPr>
          <p:cNvSpPr txBox="1"/>
          <p:nvPr/>
        </p:nvSpPr>
        <p:spPr>
          <a:xfrm>
            <a:off x="1881631" y="-1854125"/>
            <a:ext cx="492096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Lauer </a:t>
            </a:r>
            <a:r>
              <a:rPr lang="de-DE" dirty="0" err="1"/>
              <a:t>replace</a:t>
            </a:r>
            <a:r>
              <a:rPr lang="de-DE" dirty="0"/>
              <a:t> </a:t>
            </a:r>
            <a:r>
              <a:rPr lang="de-DE" dirty="0" err="1"/>
              <a:t>by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Mountain+skipole</a:t>
            </a:r>
            <a:r>
              <a:rPr lang="de-DE" dirty="0"/>
              <a:t>, </a:t>
            </a:r>
            <a:r>
              <a:rPr lang="de-DE" dirty="0" err="1"/>
              <a:t>bicycle</a:t>
            </a:r>
            <a:r>
              <a:rPr lang="de-DE" dirty="0"/>
              <a:t> </a:t>
            </a:r>
            <a:r>
              <a:rPr lang="de-DE" dirty="0" err="1"/>
              <a:t>consistency</a:t>
            </a:r>
            <a:r>
              <a:rPr lang="de-DE" dirty="0"/>
              <a:t> =5</a:t>
            </a:r>
          </a:p>
          <a:p>
            <a:r>
              <a:rPr lang="de-DE" dirty="0" err="1"/>
              <a:t>Bathroom</a:t>
            </a:r>
            <a:r>
              <a:rPr lang="de-DE" dirty="0"/>
              <a:t> – </a:t>
            </a:r>
            <a:r>
              <a:rPr lang="de-DE" dirty="0" err="1"/>
              <a:t>hairbrush</a:t>
            </a:r>
            <a:r>
              <a:rPr lang="de-DE" dirty="0"/>
              <a:t> = 6</a:t>
            </a:r>
          </a:p>
          <a:p>
            <a:r>
              <a:rPr lang="de-DE" dirty="0" err="1"/>
              <a:t>Bedroom</a:t>
            </a:r>
            <a:r>
              <a:rPr lang="de-DE" dirty="0"/>
              <a:t> + </a:t>
            </a:r>
            <a:r>
              <a:rPr lang="de-DE" dirty="0" err="1"/>
              <a:t>clothe</a:t>
            </a:r>
            <a:r>
              <a:rPr lang="de-DE" dirty="0"/>
              <a:t> </a:t>
            </a:r>
            <a:r>
              <a:rPr lang="de-DE" dirty="0" err="1"/>
              <a:t>hanger</a:t>
            </a:r>
            <a:r>
              <a:rPr lang="de-DE" dirty="0"/>
              <a:t>, </a:t>
            </a:r>
            <a:r>
              <a:rPr lang="de-DE" dirty="0" err="1"/>
              <a:t>armchair,alarmclock</a:t>
            </a:r>
            <a:endParaRPr lang="de-DE" dirty="0"/>
          </a:p>
          <a:p>
            <a:r>
              <a:rPr lang="de-DE" dirty="0"/>
              <a:t>Forest + </a:t>
            </a:r>
            <a:r>
              <a:rPr lang="de-DE" dirty="0" err="1"/>
              <a:t>axe</a:t>
            </a:r>
            <a:r>
              <a:rPr lang="de-DE" dirty="0"/>
              <a:t>, </a:t>
            </a:r>
            <a:r>
              <a:rPr lang="de-DE" dirty="0" err="1"/>
              <a:t>bench</a:t>
            </a:r>
            <a:r>
              <a:rPr lang="de-DE" dirty="0"/>
              <a:t>, </a:t>
            </a:r>
            <a:r>
              <a:rPr lang="de-DE" dirty="0" err="1"/>
              <a:t>rubber</a:t>
            </a:r>
            <a:r>
              <a:rPr lang="de-DE" dirty="0"/>
              <a:t> </a:t>
            </a:r>
            <a:r>
              <a:rPr lang="de-DE" dirty="0" err="1"/>
              <a:t>boots</a:t>
            </a:r>
            <a:endParaRPr lang="de-DE" dirty="0"/>
          </a:p>
          <a:p>
            <a:r>
              <a:rPr lang="de-DE" dirty="0"/>
              <a:t>Office + </a:t>
            </a:r>
            <a:r>
              <a:rPr lang="de-DE" dirty="0" err="1"/>
              <a:t>officehciar</a:t>
            </a:r>
            <a:r>
              <a:rPr lang="de-DE" dirty="0"/>
              <a:t>, </a:t>
            </a:r>
            <a:r>
              <a:rPr lang="de-DE" dirty="0" err="1"/>
              <a:t>cable</a:t>
            </a:r>
            <a:r>
              <a:rPr lang="de-DE" dirty="0"/>
              <a:t>, </a:t>
            </a:r>
            <a:r>
              <a:rPr lang="de-DE" dirty="0" err="1"/>
              <a:t>laptop</a:t>
            </a:r>
            <a:r>
              <a:rPr lang="de-DE" dirty="0"/>
              <a:t>, </a:t>
            </a:r>
            <a:r>
              <a:rPr lang="de-DE" dirty="0" err="1"/>
              <a:t>mousestapler</a:t>
            </a:r>
            <a:endParaRPr lang="de-DE" dirty="0"/>
          </a:p>
          <a:p>
            <a:r>
              <a:rPr lang="de-DE" dirty="0"/>
              <a:t>Street + </a:t>
            </a:r>
            <a:r>
              <a:rPr lang="de-DE" dirty="0" err="1"/>
              <a:t>auto</a:t>
            </a:r>
            <a:r>
              <a:rPr lang="de-DE" dirty="0"/>
              <a:t>, </a:t>
            </a:r>
            <a:r>
              <a:rPr lang="de-DE" dirty="0" err="1"/>
              <a:t>helmet</a:t>
            </a:r>
            <a:r>
              <a:rPr lang="de-DE" dirty="0"/>
              <a:t>, </a:t>
            </a:r>
            <a:r>
              <a:rPr lang="de-DE" dirty="0" err="1"/>
              <a:t>hydrant</a:t>
            </a:r>
            <a:r>
              <a:rPr lang="de-DE" dirty="0"/>
              <a:t>, </a:t>
            </a:r>
            <a:r>
              <a:rPr lang="de-DE" dirty="0" err="1"/>
              <a:t>traffic</a:t>
            </a:r>
            <a:r>
              <a:rPr lang="de-DE" dirty="0"/>
              <a:t> light, </a:t>
            </a:r>
            <a:r>
              <a:rPr lang="de-DE" dirty="0" err="1"/>
              <a:t>öailbox</a:t>
            </a:r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B749246E-3ACB-47CE-88F0-4C69033C475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7838" y="2248020"/>
            <a:ext cx="963136" cy="61565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B7805F0-447A-4140-B272-252F27493B8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521" y="1871651"/>
            <a:ext cx="1434108" cy="107558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FD710032-C31A-4B57-8046-0C2B1321E7F4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253" y="8937551"/>
            <a:ext cx="998934" cy="998934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00152718-5A65-4009-A8F8-7FA286AF86EF}"/>
              </a:ext>
            </a:extLst>
          </p:cNvPr>
          <p:cNvSpPr/>
          <p:nvPr/>
        </p:nvSpPr>
        <p:spPr>
          <a:xfrm>
            <a:off x="10668469" y="3033590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8B4235B-6621-4D18-8590-F38F196BA8B0}"/>
              </a:ext>
            </a:extLst>
          </p:cNvPr>
          <p:cNvSpPr/>
          <p:nvPr/>
        </p:nvSpPr>
        <p:spPr>
          <a:xfrm>
            <a:off x="2498175" y="3065111"/>
            <a:ext cx="1297150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solidFill>
                  <a:srgbClr val="006699"/>
                </a:solidFill>
                <a:latin typeface="-apple-system"/>
                <a:hlinkClick r:id="rId17"/>
              </a:rPr>
              <a:t>Tim Lauer</a:t>
            </a:r>
            <a:r>
              <a:rPr lang="en-US" sz="1050" dirty="0">
                <a:solidFill>
                  <a:srgbClr val="006699"/>
                </a:solidFill>
                <a:latin typeface="-apple-system"/>
              </a:rPr>
              <a:t> et al 2018</a:t>
            </a:r>
          </a:p>
          <a:p>
            <a:r>
              <a:rPr lang="en-US" sz="1050" dirty="0">
                <a:solidFill>
                  <a:srgbClr val="006699"/>
                </a:solidFill>
                <a:latin typeface="-apple-system"/>
              </a:rPr>
              <a:t>computer</a:t>
            </a:r>
          </a:p>
          <a:p>
            <a:r>
              <a:rPr lang="en-US" sz="1050" dirty="0">
                <a:solidFill>
                  <a:srgbClr val="006699"/>
                </a:solidFill>
                <a:latin typeface="-apple-system"/>
              </a:rPr>
              <a:t>consistency =6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050" b="0" i="0" dirty="0">
              <a:solidFill>
                <a:srgbClr val="222222"/>
              </a:solidFill>
              <a:effectLst/>
              <a:latin typeface="-apple-system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56F5701A-D256-41B8-A1C6-0676B4AB534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328" y="4574447"/>
            <a:ext cx="1008823" cy="67246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03FBF057-5586-46B0-840B-4C3D85B3FFF6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208" y="5818562"/>
            <a:ext cx="1163785" cy="872839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0E76F2E0-42A3-4830-ADCA-45A8E54C364D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215" y="-2887735"/>
            <a:ext cx="1146093" cy="85957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CD7D9E73-884D-4ABF-9F12-C0C4D61239D6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3" y="988548"/>
            <a:ext cx="1008823" cy="75661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1CCABC1C-E18B-4437-A7A3-7F5307561643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047" y="5907641"/>
            <a:ext cx="1025236" cy="76892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4E14CBD-F217-4591-9166-B79BC80A8CD5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712" y="4515131"/>
            <a:ext cx="1330037" cy="997528"/>
          </a:xfrm>
          <a:prstGeom prst="rect">
            <a:avLst/>
          </a:prstGeom>
        </p:spPr>
      </p:pic>
      <p:pic>
        <p:nvPicPr>
          <p:cNvPr id="59" name="Picture 58" descr="A picture containing bowling, sport&#10;&#10;Description generated with very high confidence">
            <a:extLst>
              <a:ext uri="{FF2B5EF4-FFF2-40B4-BE49-F238E27FC236}">
                <a16:creationId xmlns:a16="http://schemas.microsoft.com/office/drawing/2014/main" id="{48FCC608-0AF8-4C2B-8172-4A47E3A6B432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9674" y="5907641"/>
            <a:ext cx="741136" cy="741136"/>
          </a:xfrm>
          <a:prstGeom prst="rect">
            <a:avLst/>
          </a:prstGeom>
        </p:spPr>
      </p:pic>
      <p:pic>
        <p:nvPicPr>
          <p:cNvPr id="63" name="Picture 62" descr="A picture containing sport, exercise device&#10;&#10;Description generated with very high confidence">
            <a:extLst>
              <a:ext uri="{FF2B5EF4-FFF2-40B4-BE49-F238E27FC236}">
                <a16:creationId xmlns:a16="http://schemas.microsoft.com/office/drawing/2014/main" id="{64770208-E088-4302-9E55-8634463E7E5D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964" y="4675685"/>
            <a:ext cx="1163785" cy="1163785"/>
          </a:xfrm>
          <a:prstGeom prst="rect">
            <a:avLst/>
          </a:prstGeom>
        </p:spPr>
      </p:pic>
      <p:pic>
        <p:nvPicPr>
          <p:cNvPr id="65" name="Picture 64" descr="A blue shopping cart&#10;&#10;Description generated with high confidence">
            <a:extLst>
              <a:ext uri="{FF2B5EF4-FFF2-40B4-BE49-F238E27FC236}">
                <a16:creationId xmlns:a16="http://schemas.microsoft.com/office/drawing/2014/main" id="{F38788EB-F30E-44C3-BF18-89D4B88A50A9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344" y="4606190"/>
            <a:ext cx="1145088" cy="1145088"/>
          </a:xfrm>
          <a:prstGeom prst="rect">
            <a:avLst/>
          </a:prstGeom>
        </p:spPr>
      </p:pic>
      <p:pic>
        <p:nvPicPr>
          <p:cNvPr id="67" name="Picture 66" descr="A picture containing black, tableware&#10;&#10;Description generated with very high confidence">
            <a:extLst>
              <a:ext uri="{FF2B5EF4-FFF2-40B4-BE49-F238E27FC236}">
                <a16:creationId xmlns:a16="http://schemas.microsoft.com/office/drawing/2014/main" id="{DFCC6473-74F4-4EA7-A654-571FBD157089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0732" y="5672597"/>
            <a:ext cx="1062014" cy="1062014"/>
          </a:xfrm>
          <a:prstGeom prst="rect">
            <a:avLst/>
          </a:prstGeom>
        </p:spPr>
      </p:pic>
      <p:pic>
        <p:nvPicPr>
          <p:cNvPr id="69" name="Picture 68" descr="A picture containing wine, indoor, glass, container&#10;&#10;Description generated with very high confidence">
            <a:extLst>
              <a:ext uri="{FF2B5EF4-FFF2-40B4-BE49-F238E27FC236}">
                <a16:creationId xmlns:a16="http://schemas.microsoft.com/office/drawing/2014/main" id="{DEC7D6BD-D3F4-4D82-8F5D-19B4C4A86EC4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464" y="4698040"/>
            <a:ext cx="855856" cy="855856"/>
          </a:xfrm>
          <a:prstGeom prst="rect">
            <a:avLst/>
          </a:prstGeom>
        </p:spPr>
      </p:pic>
      <p:pic>
        <p:nvPicPr>
          <p:cNvPr id="71" name="Picture 70" descr="A picture containing truck, transport&#10;&#10;Description generated with very high confidence">
            <a:extLst>
              <a:ext uri="{FF2B5EF4-FFF2-40B4-BE49-F238E27FC236}">
                <a16:creationId xmlns:a16="http://schemas.microsoft.com/office/drawing/2014/main" id="{B8F6A080-EF77-4F1E-8837-64591345D3AA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6599" y="-563364"/>
            <a:ext cx="1045476" cy="1045476"/>
          </a:xfrm>
          <a:prstGeom prst="rect">
            <a:avLst/>
          </a:prstGeom>
        </p:spPr>
      </p:pic>
      <p:pic>
        <p:nvPicPr>
          <p:cNvPr id="73" name="Picture 72" descr="A picture containing car, transport&#10;&#10;Description generated with very high confidence">
            <a:extLst>
              <a:ext uri="{FF2B5EF4-FFF2-40B4-BE49-F238E27FC236}">
                <a16:creationId xmlns:a16="http://schemas.microsoft.com/office/drawing/2014/main" id="{CD889688-7025-43E2-B3AF-E3B13D53EC74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949" y="-2911348"/>
            <a:ext cx="1030031" cy="1030031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D6E7719E-DE9E-4936-837A-5CC9A40E8611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171" y="9219563"/>
            <a:ext cx="1104223" cy="828167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D54C9F2B-4445-4005-9345-1746C51C9CF6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530" y="8605117"/>
            <a:ext cx="872838" cy="872838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97FAD73B-1B8A-4627-86A6-37850281F22F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9146" y="1103282"/>
            <a:ext cx="872838" cy="872838"/>
          </a:xfrm>
          <a:prstGeom prst="rect">
            <a:avLst/>
          </a:prstGeom>
        </p:spPr>
      </p:pic>
      <p:pic>
        <p:nvPicPr>
          <p:cNvPr id="3" name="Picture 2" descr="A picture containing tree, outdoor, grass, fence&#10;&#10;Description generated with very high confidence">
            <a:extLst>
              <a:ext uri="{FF2B5EF4-FFF2-40B4-BE49-F238E27FC236}">
                <a16:creationId xmlns:a16="http://schemas.microsoft.com/office/drawing/2014/main" id="{8B221A76-BAD5-4939-BB2A-CE7749E7155D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013" y="839307"/>
            <a:ext cx="1288046" cy="1092253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3E9B9EC0-6CFD-4518-850E-F302D2CE7EE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128" y="4755686"/>
            <a:ext cx="1224692" cy="872839"/>
          </a:xfrm>
          <a:prstGeom prst="rect">
            <a:avLst/>
          </a:prstGeom>
        </p:spPr>
      </p:pic>
      <p:pic>
        <p:nvPicPr>
          <p:cNvPr id="22" name="Picture 21" descr="A picture containing text, light, traffic, red&#10;&#10;Description generated with very high confidence">
            <a:extLst>
              <a:ext uri="{FF2B5EF4-FFF2-40B4-BE49-F238E27FC236}">
                <a16:creationId xmlns:a16="http://schemas.microsoft.com/office/drawing/2014/main" id="{BFF001CA-6ADE-4B9A-A258-87BA08F99EC9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650" y="5942927"/>
            <a:ext cx="768927" cy="768927"/>
          </a:xfrm>
          <a:prstGeom prst="rect">
            <a:avLst/>
          </a:prstGeom>
        </p:spPr>
      </p:pic>
      <p:pic>
        <p:nvPicPr>
          <p:cNvPr id="36" name="Picture 35" descr="A picture containing lawn mower, transport&#10;&#10;Description generated with very high confidence">
            <a:extLst>
              <a:ext uri="{FF2B5EF4-FFF2-40B4-BE49-F238E27FC236}">
                <a16:creationId xmlns:a16="http://schemas.microsoft.com/office/drawing/2014/main" id="{3031D351-D356-416C-A933-77B51969DBD9}"/>
              </a:ext>
            </a:extLst>
          </p:cNvPr>
          <p:cNvPicPr>
            <a:picLocks noChangeAspect="1"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866" y="2018334"/>
            <a:ext cx="870972" cy="870972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9C2A7F5E-544C-46D5-B729-DF7094C1FFBA}"/>
              </a:ext>
            </a:extLst>
          </p:cNvPr>
          <p:cNvSpPr/>
          <p:nvPr/>
        </p:nvSpPr>
        <p:spPr>
          <a:xfrm>
            <a:off x="1525653" y="3097900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1D01A5F-4593-47A3-A15E-16CA1CD87F66}"/>
              </a:ext>
            </a:extLst>
          </p:cNvPr>
          <p:cNvSpPr/>
          <p:nvPr/>
        </p:nvSpPr>
        <p:spPr>
          <a:xfrm>
            <a:off x="10581858" y="5542887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8C570CD-3FE2-409E-B7BB-769BA2933736}"/>
              </a:ext>
            </a:extLst>
          </p:cNvPr>
          <p:cNvSpPr/>
          <p:nvPr/>
        </p:nvSpPr>
        <p:spPr>
          <a:xfrm>
            <a:off x="9598180" y="5630251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A12FF8B-9095-423F-B978-070027E4158B}"/>
              </a:ext>
            </a:extLst>
          </p:cNvPr>
          <p:cNvSpPr/>
          <p:nvPr/>
        </p:nvSpPr>
        <p:spPr>
          <a:xfrm>
            <a:off x="4079001" y="4397813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8B3622A-9CFB-467C-9C8A-8D1B0201B82F}"/>
              </a:ext>
            </a:extLst>
          </p:cNvPr>
          <p:cNvSpPr/>
          <p:nvPr/>
        </p:nvSpPr>
        <p:spPr>
          <a:xfrm>
            <a:off x="1532325" y="5608637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EAE4C0C-6E64-4415-BE86-B2C75EB262A8}"/>
              </a:ext>
            </a:extLst>
          </p:cNvPr>
          <p:cNvSpPr/>
          <p:nvPr/>
        </p:nvSpPr>
        <p:spPr>
          <a:xfrm>
            <a:off x="2593820" y="5558369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574E533-8143-403E-BD8D-7DCF8A5D3530}"/>
              </a:ext>
            </a:extLst>
          </p:cNvPr>
          <p:cNvSpPr/>
          <p:nvPr/>
        </p:nvSpPr>
        <p:spPr>
          <a:xfrm>
            <a:off x="6554553" y="5574938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37FF877-5350-493A-8472-3DB3B06471DD}"/>
              </a:ext>
            </a:extLst>
          </p:cNvPr>
          <p:cNvSpPr/>
          <p:nvPr/>
        </p:nvSpPr>
        <p:spPr>
          <a:xfrm>
            <a:off x="7687209" y="4014863"/>
            <a:ext cx="9516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 INDIRECTLY (football, tennis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raquet</a:t>
            </a:r>
            <a:r>
              <a:rPr lang="en-US" sz="800" dirty="0">
                <a:solidFill>
                  <a:srgbClr val="000000"/>
                </a:solidFill>
                <a:latin typeface="AdvOT2afa314d"/>
              </a:rPr>
              <a:t>)</a:t>
            </a:r>
            <a:br>
              <a:rPr lang="en-US" sz="800" dirty="0"/>
            </a:br>
            <a:endParaRPr lang="en-US" sz="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BC25C2-FDA2-44FF-8CF3-27B2343CEE02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31" y="5811281"/>
            <a:ext cx="923330" cy="92333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3993AB6-B2F1-4A9B-A512-473F1E63F25D}"/>
              </a:ext>
            </a:extLst>
          </p:cNvPr>
          <p:cNvPicPr>
            <a:picLocks noChangeAspect="1"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756" y="1955836"/>
            <a:ext cx="1055075" cy="1055075"/>
          </a:xfrm>
          <a:prstGeom prst="rect">
            <a:avLst/>
          </a:prstGeom>
        </p:spPr>
      </p:pic>
      <p:pic>
        <p:nvPicPr>
          <p:cNvPr id="41" name="Picture 40" descr="A picture containing indoor, camera&#10;&#10;Description generated with very high confidence">
            <a:extLst>
              <a:ext uri="{FF2B5EF4-FFF2-40B4-BE49-F238E27FC236}">
                <a16:creationId xmlns:a16="http://schemas.microsoft.com/office/drawing/2014/main" id="{24474739-903D-406E-B30E-C75B86861332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464" y="571411"/>
            <a:ext cx="1069139" cy="1069139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6BB23835-06E8-4911-9D9D-97C06B3E83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665" y="5920449"/>
            <a:ext cx="1163785" cy="872839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9E91707C-0F32-4849-AC03-B93D0A48E905}"/>
              </a:ext>
            </a:extLst>
          </p:cNvPr>
          <p:cNvPicPr>
            <a:picLocks noChangeAspect="1"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473" y="4754124"/>
            <a:ext cx="1025236" cy="768927"/>
          </a:xfrm>
          <a:prstGeom prst="rect">
            <a:avLst/>
          </a:prstGeom>
        </p:spPr>
      </p:pic>
      <p:pic>
        <p:nvPicPr>
          <p:cNvPr id="83" name="Picture 82" descr="A picture containing clothing, headdress, helmet&#10;&#10;Description generated with very high confidence">
            <a:extLst>
              <a:ext uri="{FF2B5EF4-FFF2-40B4-BE49-F238E27FC236}">
                <a16:creationId xmlns:a16="http://schemas.microsoft.com/office/drawing/2014/main" id="{8F4FB069-46F3-4ADF-8C15-168318CD6E2E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235" y="5744365"/>
            <a:ext cx="1026391" cy="1026391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04D69C0A-CCBF-4E92-9891-7BB38FE0506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27" y="4762158"/>
            <a:ext cx="1158079" cy="772053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F4D57AE8-630D-43CE-B5D0-EDD9DC71C935}"/>
              </a:ext>
            </a:extLst>
          </p:cNvPr>
          <p:cNvSpPr/>
          <p:nvPr/>
        </p:nvSpPr>
        <p:spPr>
          <a:xfrm>
            <a:off x="6614031" y="3075057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CE7E1582-284A-4813-B0E5-AB5C0113718A}"/>
              </a:ext>
            </a:extLst>
          </p:cNvPr>
          <p:cNvSpPr/>
          <p:nvPr/>
        </p:nvSpPr>
        <p:spPr>
          <a:xfrm>
            <a:off x="635379" y="5927508"/>
            <a:ext cx="9516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AdvOT2afa314d"/>
              </a:rPr>
              <a:t>Bar &amp; </a:t>
            </a:r>
            <a:r>
              <a:rPr lang="en-US" sz="800" dirty="0" err="1">
                <a:solidFill>
                  <a:srgbClr val="000000"/>
                </a:solidFill>
                <a:latin typeface="AdvOT2afa314d"/>
              </a:rPr>
              <a:t>Aminoff</a:t>
            </a:r>
            <a:br>
              <a:rPr lang="en-US" sz="800" dirty="0">
                <a:solidFill>
                  <a:srgbClr val="000000"/>
                </a:solidFill>
                <a:latin typeface="AdvOT2afa314d"/>
              </a:rPr>
            </a:br>
            <a:r>
              <a:rPr lang="en-US" sz="800" dirty="0">
                <a:solidFill>
                  <a:srgbClr val="000000"/>
                </a:solidFill>
                <a:latin typeface="AdvOT2afa314d"/>
              </a:rPr>
              <a:t>2003</a:t>
            </a:r>
            <a:br>
              <a:rPr lang="en-US" sz="800" dirty="0"/>
            </a:b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528540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33AAE0-A61C-4D90-B6DD-D2A4E86BC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41" y="721984"/>
            <a:ext cx="872837" cy="8728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BD6E93-E00F-4AB8-9B40-0C6C8A354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345" y="-439967"/>
            <a:ext cx="872838" cy="8728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AF0015-894E-4F44-8E78-3724E765C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968" y="-279205"/>
            <a:ext cx="872838" cy="8728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C84583-7713-42FB-9B67-69043EAAE3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013" y="813056"/>
            <a:ext cx="872837" cy="8728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63392B-48AD-4685-B042-F86E79A8C5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89" y="501710"/>
            <a:ext cx="960581" cy="7204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7F7C8F-1529-4FA0-A16A-DDD1D666CA9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3" r="41284" b="343"/>
          <a:stretch/>
        </p:blipFill>
        <p:spPr>
          <a:xfrm>
            <a:off x="228758" y="-478115"/>
            <a:ext cx="1046139" cy="10030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499834-0925-42D3-9F03-143CB4DCC8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6765" y="-212649"/>
            <a:ext cx="1330036" cy="9975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456A13-E9DF-4B54-81B4-AB596717184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4"/>
          <a:stretch/>
        </p:blipFill>
        <p:spPr>
          <a:xfrm>
            <a:off x="7911916" y="654987"/>
            <a:ext cx="1025236" cy="89821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7561B1-26EA-4E61-96FA-5AB44EE13C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7838" y="865533"/>
            <a:ext cx="963136" cy="61565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D9D99F2-B384-42DA-868F-CF6F12E4285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521" y="489164"/>
            <a:ext cx="1434108" cy="107558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F90D837-92FB-428B-88C3-F77DD8E2F95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5556" y="2017109"/>
            <a:ext cx="1008823" cy="6724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FEFBD96-2F01-471E-8039-590F86BF5DE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436" y="3261224"/>
            <a:ext cx="1163785" cy="8728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CCA622F-491A-493E-9DE9-35B11B06531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3" y="-393939"/>
            <a:ext cx="1008823" cy="75661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68D6118-1327-42A1-856A-809EC88F480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275" y="3350303"/>
            <a:ext cx="1025236" cy="76892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19A541D-0027-4E8D-8721-6B9F739FA6C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940" y="1957793"/>
            <a:ext cx="1330037" cy="997528"/>
          </a:xfrm>
          <a:prstGeom prst="rect">
            <a:avLst/>
          </a:prstGeom>
        </p:spPr>
      </p:pic>
      <p:pic>
        <p:nvPicPr>
          <p:cNvPr id="26" name="Picture 25" descr="A picture containing bowling, sport&#10;&#10;Description generated with very high confidence">
            <a:extLst>
              <a:ext uri="{FF2B5EF4-FFF2-40B4-BE49-F238E27FC236}">
                <a16:creationId xmlns:a16="http://schemas.microsoft.com/office/drawing/2014/main" id="{07913FB6-72FD-4B24-BFE6-06F2AAFB28B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902" y="3350303"/>
            <a:ext cx="741136" cy="741136"/>
          </a:xfrm>
          <a:prstGeom prst="rect">
            <a:avLst/>
          </a:prstGeom>
        </p:spPr>
      </p:pic>
      <p:pic>
        <p:nvPicPr>
          <p:cNvPr id="27" name="Picture 26" descr="A picture containing sport, exercise device&#10;&#10;Description generated with very high confidence">
            <a:extLst>
              <a:ext uri="{FF2B5EF4-FFF2-40B4-BE49-F238E27FC236}">
                <a16:creationId xmlns:a16="http://schemas.microsoft.com/office/drawing/2014/main" id="{45785DF4-81BA-4B81-94D8-0F5E1125701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192" y="2118347"/>
            <a:ext cx="1163785" cy="1163785"/>
          </a:xfrm>
          <a:prstGeom prst="rect">
            <a:avLst/>
          </a:prstGeom>
        </p:spPr>
      </p:pic>
      <p:pic>
        <p:nvPicPr>
          <p:cNvPr id="28" name="Picture 27" descr="A blue shopping cart&#10;&#10;Description generated with high confidence">
            <a:extLst>
              <a:ext uri="{FF2B5EF4-FFF2-40B4-BE49-F238E27FC236}">
                <a16:creationId xmlns:a16="http://schemas.microsoft.com/office/drawing/2014/main" id="{153424C1-3A7F-419B-8A93-68DFBD2A79B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572" y="2048852"/>
            <a:ext cx="1145088" cy="1145088"/>
          </a:xfrm>
          <a:prstGeom prst="rect">
            <a:avLst/>
          </a:prstGeom>
        </p:spPr>
      </p:pic>
      <p:pic>
        <p:nvPicPr>
          <p:cNvPr id="29" name="Picture 28" descr="A picture containing black, tableware&#10;&#10;Description generated with very high confidence">
            <a:extLst>
              <a:ext uri="{FF2B5EF4-FFF2-40B4-BE49-F238E27FC236}">
                <a16:creationId xmlns:a16="http://schemas.microsoft.com/office/drawing/2014/main" id="{97BABCE8-516D-4B80-8E7F-CB5E525856C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960" y="3115259"/>
            <a:ext cx="1062014" cy="1062014"/>
          </a:xfrm>
          <a:prstGeom prst="rect">
            <a:avLst/>
          </a:prstGeom>
        </p:spPr>
      </p:pic>
      <p:pic>
        <p:nvPicPr>
          <p:cNvPr id="30" name="Picture 29" descr="A picture containing wine, indoor, glass, container&#10;&#10;Description generated with very high confidence">
            <a:extLst>
              <a:ext uri="{FF2B5EF4-FFF2-40B4-BE49-F238E27FC236}">
                <a16:creationId xmlns:a16="http://schemas.microsoft.com/office/drawing/2014/main" id="{07CD8867-ADD8-4704-8519-24B594DCAA3B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692" y="2140702"/>
            <a:ext cx="855856" cy="85585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B095C60-B1D7-40D6-8E9C-330C6C0716C9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9146" y="-279205"/>
            <a:ext cx="872838" cy="872838"/>
          </a:xfrm>
          <a:prstGeom prst="rect">
            <a:avLst/>
          </a:prstGeom>
        </p:spPr>
      </p:pic>
      <p:pic>
        <p:nvPicPr>
          <p:cNvPr id="32" name="Picture 31" descr="A picture containing tree, outdoor, grass, fence&#10;&#10;Description generated with very high confidence">
            <a:extLst>
              <a:ext uri="{FF2B5EF4-FFF2-40B4-BE49-F238E27FC236}">
                <a16:creationId xmlns:a16="http://schemas.microsoft.com/office/drawing/2014/main" id="{8BEC05D3-A96A-4F1E-A1BF-C902E4FD077F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013" y="-543180"/>
            <a:ext cx="1288046" cy="109225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3FD883D-CCD2-42F7-BC13-A6DFA7A6169C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56" y="2198348"/>
            <a:ext cx="1224692" cy="872839"/>
          </a:xfrm>
          <a:prstGeom prst="rect">
            <a:avLst/>
          </a:prstGeom>
        </p:spPr>
      </p:pic>
      <p:pic>
        <p:nvPicPr>
          <p:cNvPr id="34" name="Picture 33" descr="A picture containing text, light, traffic, red&#10;&#10;Description generated with very high confidence">
            <a:extLst>
              <a:ext uri="{FF2B5EF4-FFF2-40B4-BE49-F238E27FC236}">
                <a16:creationId xmlns:a16="http://schemas.microsoft.com/office/drawing/2014/main" id="{7A04DA50-B7F5-401E-81AB-AEA3E26753E2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878" y="3385589"/>
            <a:ext cx="768927" cy="768927"/>
          </a:xfrm>
          <a:prstGeom prst="rect">
            <a:avLst/>
          </a:prstGeom>
        </p:spPr>
      </p:pic>
      <p:pic>
        <p:nvPicPr>
          <p:cNvPr id="35" name="Picture 34" descr="A picture containing lawn mower, transport&#10;&#10;Description generated with very high confidence">
            <a:extLst>
              <a:ext uri="{FF2B5EF4-FFF2-40B4-BE49-F238E27FC236}">
                <a16:creationId xmlns:a16="http://schemas.microsoft.com/office/drawing/2014/main" id="{59B6AE2B-1716-4615-BD17-65BAB1DE74D7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866" y="635847"/>
            <a:ext cx="870972" cy="870972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AF0FD74-C0B8-40E4-A898-3B1A4983A025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9" y="3253943"/>
            <a:ext cx="923330" cy="92333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3C5A4B46-34A1-4377-9D87-CCF3A2360D71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756" y="573349"/>
            <a:ext cx="1055075" cy="105507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9268715-A030-42B4-95BD-DDFB17F907EB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452" y="3350303"/>
            <a:ext cx="1163785" cy="872839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51D73D1E-1033-4E40-95F9-6A9419B88BEE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701" y="2196786"/>
            <a:ext cx="1025236" cy="768927"/>
          </a:xfrm>
          <a:prstGeom prst="rect">
            <a:avLst/>
          </a:prstGeom>
        </p:spPr>
      </p:pic>
      <p:pic>
        <p:nvPicPr>
          <p:cNvPr id="48" name="Picture 47" descr="A picture containing clothing, headdress, helmet&#10;&#10;Description generated with very high confidence">
            <a:extLst>
              <a:ext uri="{FF2B5EF4-FFF2-40B4-BE49-F238E27FC236}">
                <a16:creationId xmlns:a16="http://schemas.microsoft.com/office/drawing/2014/main" id="{4C97AFAF-0F56-40DF-9C35-8D09F499599A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099" y="3221570"/>
            <a:ext cx="1026391" cy="102639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4E8E9BE6-C522-471A-81D7-4B5ADD96C309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88" y="2235369"/>
            <a:ext cx="1158079" cy="77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86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23ED6-D01E-4183-8AE1-C59BDE5A5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Wimmer 12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76484-F13D-448C-854E-84441A395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003" y="433136"/>
            <a:ext cx="6647755" cy="6370722"/>
          </a:xfrm>
        </p:spPr>
        <p:txBody>
          <a:bodyPr>
            <a:normAutofit lnSpcReduction="10000"/>
          </a:bodyPr>
          <a:lstStyle/>
          <a:p>
            <a:r>
              <a:rPr lang="de-DE" sz="2000" dirty="0"/>
              <a:t>Design</a:t>
            </a:r>
          </a:p>
          <a:p>
            <a:pPr lvl="1"/>
            <a:r>
              <a:rPr lang="de-DE" sz="1800" dirty="0"/>
              <a:t>6 S1-S2 </a:t>
            </a:r>
            <a:r>
              <a:rPr lang="de-DE" sz="1800" dirty="0" err="1"/>
              <a:t>pairs</a:t>
            </a:r>
            <a:r>
              <a:rPr lang="de-DE" sz="1800" dirty="0"/>
              <a:t> = </a:t>
            </a:r>
            <a:r>
              <a:rPr lang="de-DE" sz="1800" b="1" dirty="0"/>
              <a:t>12stim</a:t>
            </a:r>
            <a:endParaRPr lang="en-US" sz="1800" b="1" dirty="0"/>
          </a:p>
          <a:p>
            <a:r>
              <a:rPr lang="en-US" sz="2000" dirty="0"/>
              <a:t>Task</a:t>
            </a:r>
          </a:p>
          <a:p>
            <a:pPr lvl="1"/>
            <a:r>
              <a:rPr lang="en-US" sz="1800" b="1" dirty="0">
                <a:solidFill>
                  <a:schemeClr val="accent2"/>
                </a:solidFill>
              </a:rPr>
              <a:t>Pre-task stimulus liking ratings to ensure no preexisting preference</a:t>
            </a:r>
          </a:p>
          <a:p>
            <a:pPr lvl="1"/>
            <a:r>
              <a:rPr lang="de-DE" sz="1800" b="1" dirty="0" err="1">
                <a:solidFill>
                  <a:srgbClr val="FF0000"/>
                </a:solidFill>
              </a:rPr>
              <a:t>Incidental</a:t>
            </a:r>
            <a:r>
              <a:rPr lang="de-DE" sz="1800" dirty="0"/>
              <a:t> </a:t>
            </a:r>
            <a:r>
              <a:rPr lang="de-DE" sz="1800" dirty="0" err="1"/>
              <a:t>association</a:t>
            </a:r>
            <a:r>
              <a:rPr lang="de-DE" sz="1800" dirty="0"/>
              <a:t> </a:t>
            </a:r>
            <a:r>
              <a:rPr lang="de-DE" sz="1800" dirty="0" err="1"/>
              <a:t>learning</a:t>
            </a:r>
            <a:r>
              <a:rPr lang="de-DE" sz="1800" dirty="0"/>
              <a:t> (</a:t>
            </a:r>
            <a:r>
              <a:rPr lang="de-DE" sz="1800" dirty="0" err="1"/>
              <a:t>cover</a:t>
            </a:r>
            <a:r>
              <a:rPr lang="de-DE" sz="1800" dirty="0"/>
              <a:t> </a:t>
            </a:r>
            <a:r>
              <a:rPr lang="de-DE" sz="1800" dirty="0" err="1"/>
              <a:t>task</a:t>
            </a:r>
            <a:r>
              <a:rPr lang="de-DE" sz="1800" dirty="0"/>
              <a:t>) </a:t>
            </a:r>
          </a:p>
          <a:p>
            <a:pPr lvl="2"/>
            <a:r>
              <a:rPr lang="de-DE" sz="1400" dirty="0" err="1"/>
              <a:t>each</a:t>
            </a:r>
            <a:r>
              <a:rPr lang="de-DE" sz="1400" dirty="0"/>
              <a:t> pair </a:t>
            </a:r>
            <a:r>
              <a:rPr lang="de-DE" sz="1400" dirty="0" err="1"/>
              <a:t>presented</a:t>
            </a:r>
            <a:r>
              <a:rPr lang="de-DE" sz="1400" dirty="0"/>
              <a:t> 10 </a:t>
            </a:r>
            <a:r>
              <a:rPr lang="de-DE" sz="1400" dirty="0" err="1"/>
              <a:t>times</a:t>
            </a:r>
            <a:endParaRPr lang="de-DE" sz="1400" dirty="0"/>
          </a:p>
          <a:p>
            <a:pPr lvl="1"/>
            <a:r>
              <a:rPr lang="de-DE" sz="1800" dirty="0" err="1"/>
              <a:t>Pavlovian</a:t>
            </a:r>
            <a:r>
              <a:rPr lang="de-DE" sz="1800" dirty="0"/>
              <a:t> </a:t>
            </a:r>
            <a:r>
              <a:rPr lang="de-DE" sz="1800" dirty="0" err="1"/>
              <a:t>conditioning</a:t>
            </a:r>
            <a:endParaRPr lang="de-DE" sz="1800" dirty="0"/>
          </a:p>
          <a:p>
            <a:pPr lvl="2"/>
            <a:r>
              <a:rPr lang="de-DE" sz="1200" dirty="0" err="1"/>
              <a:t>Each</a:t>
            </a:r>
            <a:r>
              <a:rPr lang="de-DE" sz="1200" dirty="0"/>
              <a:t> 6 </a:t>
            </a:r>
            <a:r>
              <a:rPr lang="de-DE" sz="1200" dirty="0" err="1"/>
              <a:t>stim</a:t>
            </a:r>
            <a:r>
              <a:rPr lang="de-DE" sz="1200" dirty="0"/>
              <a:t> </a:t>
            </a:r>
            <a:r>
              <a:rPr lang="de-DE" sz="1200" dirty="0" err="1"/>
              <a:t>pres</a:t>
            </a:r>
            <a:r>
              <a:rPr lang="de-DE" sz="1200" dirty="0"/>
              <a:t> 16 </a:t>
            </a:r>
            <a:r>
              <a:rPr lang="de-DE" sz="1200" dirty="0" err="1"/>
              <a:t>times</a:t>
            </a:r>
            <a:endParaRPr lang="de-DE" sz="1200" dirty="0"/>
          </a:p>
          <a:p>
            <a:pPr lvl="2"/>
            <a:r>
              <a:rPr lang="de-DE" sz="1200" dirty="0" err="1"/>
              <a:t>Informed</a:t>
            </a:r>
            <a:r>
              <a:rPr lang="de-DE" sz="1200" dirty="0"/>
              <a:t> </a:t>
            </a:r>
            <a:r>
              <a:rPr lang="de-DE" sz="1200" dirty="0" err="1"/>
              <a:t>of</a:t>
            </a:r>
            <a:r>
              <a:rPr lang="de-DE" sz="1200" dirty="0"/>
              <a:t> </a:t>
            </a:r>
            <a:r>
              <a:rPr lang="de-DE" sz="1200" dirty="0" err="1"/>
              <a:t>asso</a:t>
            </a:r>
            <a:endParaRPr lang="de-DE" sz="1200" dirty="0"/>
          </a:p>
          <a:p>
            <a:pPr lvl="2"/>
            <a:r>
              <a:rPr lang="de-DE" sz="1200" dirty="0"/>
              <a:t>Different </a:t>
            </a:r>
            <a:r>
              <a:rPr lang="de-DE" sz="1200" dirty="0" err="1"/>
              <a:t>button</a:t>
            </a:r>
            <a:r>
              <a:rPr lang="de-DE" sz="1200" dirty="0"/>
              <a:t> press </a:t>
            </a:r>
            <a:r>
              <a:rPr lang="de-DE" sz="1200" dirty="0" err="1"/>
              <a:t>for</a:t>
            </a:r>
            <a:r>
              <a:rPr lang="de-DE" sz="1200" dirty="0"/>
              <a:t> $ </a:t>
            </a:r>
            <a:r>
              <a:rPr lang="de-DE" sz="1200" dirty="0" err="1"/>
              <a:t>or</a:t>
            </a:r>
            <a:r>
              <a:rPr lang="de-DE" sz="1200" dirty="0"/>
              <a:t> not</a:t>
            </a:r>
          </a:p>
          <a:p>
            <a:pPr lvl="2"/>
            <a:r>
              <a:rPr lang="de-DE" sz="1200" dirty="0" err="1"/>
              <a:t>Only</a:t>
            </a:r>
            <a:r>
              <a:rPr lang="de-DE" sz="1200" dirty="0"/>
              <a:t> </a:t>
            </a:r>
            <a:r>
              <a:rPr lang="de-DE" sz="1200" dirty="0" err="1"/>
              <a:t>reward</a:t>
            </a:r>
            <a:r>
              <a:rPr lang="de-DE" sz="1200" dirty="0"/>
              <a:t> 80% time</a:t>
            </a:r>
          </a:p>
          <a:p>
            <a:pPr lvl="1"/>
            <a:r>
              <a:rPr lang="de-DE" sz="1800" dirty="0" err="1"/>
              <a:t>Decision</a:t>
            </a:r>
            <a:r>
              <a:rPr lang="de-DE" sz="1800" dirty="0"/>
              <a:t> </a:t>
            </a:r>
            <a:r>
              <a:rPr lang="de-DE" sz="1800" dirty="0" err="1"/>
              <a:t>phase</a:t>
            </a:r>
            <a:endParaRPr lang="de-DE" sz="1800" dirty="0"/>
          </a:p>
          <a:p>
            <a:pPr lvl="2"/>
            <a:r>
              <a:rPr lang="de-DE" sz="1200" dirty="0" err="1"/>
              <a:t>Each</a:t>
            </a:r>
            <a:r>
              <a:rPr lang="de-DE" sz="1200" dirty="0"/>
              <a:t> </a:t>
            </a:r>
            <a:r>
              <a:rPr lang="de-DE" sz="1200" dirty="0" err="1"/>
              <a:t>critical</a:t>
            </a:r>
            <a:r>
              <a:rPr lang="de-DE" sz="1200" dirty="0"/>
              <a:t> </a:t>
            </a:r>
            <a:r>
              <a:rPr lang="de-DE" sz="1200" dirty="0" err="1"/>
              <a:t>choice</a:t>
            </a:r>
            <a:r>
              <a:rPr lang="de-DE" sz="1200" dirty="0"/>
              <a:t> </a:t>
            </a:r>
            <a:r>
              <a:rPr lang="de-DE" sz="1200" dirty="0" err="1"/>
              <a:t>between</a:t>
            </a:r>
            <a:r>
              <a:rPr lang="de-DE" sz="1200" dirty="0"/>
              <a:t> S1 </a:t>
            </a:r>
            <a:r>
              <a:rPr lang="de-DE" sz="1200" dirty="0" err="1"/>
              <a:t>qnd</a:t>
            </a:r>
            <a:r>
              <a:rPr lang="de-DE" sz="1200" dirty="0"/>
              <a:t> </a:t>
            </a:r>
            <a:r>
              <a:rPr lang="de-DE" sz="1200" dirty="0" err="1"/>
              <a:t>betyeen</a:t>
            </a:r>
            <a:r>
              <a:rPr lang="de-DE" sz="1200" dirty="0"/>
              <a:t> S2 </a:t>
            </a:r>
            <a:r>
              <a:rPr lang="de-DE" sz="1200" dirty="0" err="1"/>
              <a:t>presented</a:t>
            </a:r>
            <a:r>
              <a:rPr lang="de-DE" sz="1200" dirty="0"/>
              <a:t> </a:t>
            </a:r>
            <a:r>
              <a:rPr lang="de-DE" sz="1200" b="1" dirty="0"/>
              <a:t>4 </a:t>
            </a:r>
            <a:r>
              <a:rPr lang="de-DE" sz="1200" b="1" dirty="0" err="1"/>
              <a:t>times</a:t>
            </a:r>
            <a:r>
              <a:rPr lang="de-DE" sz="1200" dirty="0"/>
              <a:t> = 24 </a:t>
            </a:r>
            <a:r>
              <a:rPr lang="de-DE" sz="1200" dirty="0" err="1"/>
              <a:t>trials</a:t>
            </a:r>
            <a:endParaRPr lang="de-DE" sz="1200" dirty="0"/>
          </a:p>
          <a:p>
            <a:pPr lvl="2"/>
            <a:r>
              <a:rPr lang="de-DE" sz="1200" dirty="0" err="1"/>
              <a:t>Reward</a:t>
            </a:r>
            <a:r>
              <a:rPr lang="de-DE" sz="1200" dirty="0"/>
              <a:t> not </a:t>
            </a:r>
            <a:r>
              <a:rPr lang="de-DE" sz="1200" dirty="0" err="1"/>
              <a:t>shown</a:t>
            </a:r>
            <a:endParaRPr lang="de-DE" sz="1200" dirty="0"/>
          </a:p>
          <a:p>
            <a:pPr lvl="1"/>
            <a:r>
              <a:rPr lang="en-US" sz="1800" dirty="0"/>
              <a:t>Post-task stimulus ratings </a:t>
            </a:r>
          </a:p>
          <a:p>
            <a:pPr lvl="1"/>
            <a:r>
              <a:rPr lang="en-US" sz="1800" dirty="0"/>
              <a:t>Explicit memory test of pairs</a:t>
            </a:r>
            <a:endParaRPr lang="de-DE" sz="1800" dirty="0"/>
          </a:p>
          <a:p>
            <a:r>
              <a:rPr lang="de-DE" sz="2000" dirty="0"/>
              <a:t>Methods</a:t>
            </a:r>
          </a:p>
          <a:p>
            <a:pPr lvl="1"/>
            <a:r>
              <a:rPr lang="de-DE" sz="1800" dirty="0"/>
              <a:t>31 </a:t>
            </a:r>
            <a:r>
              <a:rPr lang="de-DE" sz="1800" dirty="0" err="1"/>
              <a:t>participants</a:t>
            </a:r>
            <a:endParaRPr lang="de-DE" sz="1800" dirty="0"/>
          </a:p>
          <a:p>
            <a:pPr lvl="1"/>
            <a:r>
              <a:rPr lang="en-US" sz="1800" dirty="0"/>
              <a:t>a 3.0T Phillips MRI system</a:t>
            </a:r>
          </a:p>
          <a:p>
            <a:pPr lvl="1"/>
            <a:r>
              <a:rPr lang="en-US" sz="1600" dirty="0"/>
              <a:t>gradient echo T2*-weighted echoplanar (EPI) sequence with blood oxygenation level-dependent (BOLD) contrast (TR = 2000 </a:t>
            </a:r>
            <a:r>
              <a:rPr lang="en-US" sz="1600" dirty="0" err="1"/>
              <a:t>ms</a:t>
            </a:r>
            <a:r>
              <a:rPr lang="en-US" sz="1600" dirty="0"/>
              <a:t>, TE = 20 </a:t>
            </a:r>
            <a:r>
              <a:rPr lang="en-US" sz="1600" dirty="0" err="1"/>
              <a:t>ms</a:t>
            </a:r>
            <a:r>
              <a:rPr lang="en-US" sz="1600" dirty="0"/>
              <a:t>, flip angle = 72, 2 X 2 X 3 mm voxel size; 38 contiguous axial slices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B7F081-4630-4FF0-BE8A-5CF66B4F2791}"/>
              </a:ext>
            </a:extLst>
          </p:cNvPr>
          <p:cNvSpPr/>
          <p:nvPr/>
        </p:nvSpPr>
        <p:spPr>
          <a:xfrm>
            <a:off x="629652" y="2289387"/>
            <a:ext cx="448528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S2 stimulus for 2 s</a:t>
            </a:r>
          </a:p>
          <a:p>
            <a:r>
              <a:rPr lang="en-US" sz="1600" dirty="0"/>
              <a:t>a fixation ISI for 2 s</a:t>
            </a:r>
          </a:p>
          <a:p>
            <a:r>
              <a:rPr lang="en-US" sz="1600" dirty="0"/>
              <a:t>a reward or neutral outcome for 2 s</a:t>
            </a:r>
          </a:p>
          <a:p>
            <a:r>
              <a:rPr lang="en-US" sz="1600" dirty="0"/>
              <a:t>a variable ITI fixation of mean 2 s (range: 0.5-10.5 s).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7650C9-8E50-4F15-9EED-761D6A7C7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241" y="4096753"/>
            <a:ext cx="4716699" cy="179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96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50C45-E76A-400C-9511-996035F53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Schlichting 2014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71F8B-550E-4692-9D54-62700733D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492" y="874353"/>
            <a:ext cx="6625507" cy="5302610"/>
          </a:xfrm>
        </p:spPr>
        <p:txBody>
          <a:bodyPr>
            <a:normAutofit fontScale="77500" lnSpcReduction="20000"/>
          </a:bodyPr>
          <a:lstStyle/>
          <a:p>
            <a:r>
              <a:rPr lang="de-DE" dirty="0"/>
              <a:t>Design</a:t>
            </a:r>
          </a:p>
          <a:p>
            <a:pPr lvl="1"/>
            <a:r>
              <a:rPr lang="de-DE" dirty="0"/>
              <a:t>3 ABC + 3 XY (</a:t>
            </a:r>
            <a:r>
              <a:rPr lang="de-DE" b="1" dirty="0"/>
              <a:t>15 </a:t>
            </a:r>
            <a:r>
              <a:rPr lang="de-DE" b="1" dirty="0" err="1"/>
              <a:t>stim</a:t>
            </a:r>
            <a:r>
              <a:rPr lang="de-DE" dirty="0"/>
              <a:t>)</a:t>
            </a:r>
          </a:p>
          <a:p>
            <a:r>
              <a:rPr lang="de-DE" dirty="0"/>
              <a:t>Task</a:t>
            </a:r>
          </a:p>
          <a:p>
            <a:pPr lvl="1"/>
            <a:r>
              <a:rPr lang="de-DE" b="1" dirty="0" err="1">
                <a:solidFill>
                  <a:srgbClr val="FF0000"/>
                </a:solidFill>
              </a:rPr>
              <a:t>Intentionnally</a:t>
            </a:r>
            <a:r>
              <a:rPr lang="de-DE" dirty="0"/>
              <a:t> </a:t>
            </a:r>
            <a:r>
              <a:rPr lang="de-DE" dirty="0" err="1"/>
              <a:t>encode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pairs</a:t>
            </a:r>
            <a:endParaRPr lang="de-DE" dirty="0"/>
          </a:p>
          <a:p>
            <a:pPr lvl="2"/>
            <a:r>
              <a:rPr lang="de-DE" dirty="0"/>
              <a:t>4* (3AB, 3BC, 3X, 3XY)</a:t>
            </a:r>
          </a:p>
          <a:p>
            <a:pPr lvl="2"/>
            <a:r>
              <a:rPr lang="en-US" dirty="0"/>
              <a:t>3 s with a 1s response period, during which time participants made a judgment of learning (1, will remember; 2, may remember; 3, will forget) </a:t>
            </a:r>
          </a:p>
          <a:p>
            <a:pPr lvl="1"/>
            <a:r>
              <a:rPr lang="de-DE" dirty="0"/>
              <a:t>Test </a:t>
            </a:r>
            <a:r>
              <a:rPr lang="de-DE" dirty="0" err="1"/>
              <a:t>learned</a:t>
            </a:r>
            <a:r>
              <a:rPr lang="de-DE" dirty="0"/>
              <a:t> </a:t>
            </a:r>
            <a:r>
              <a:rPr lang="de-DE" dirty="0" err="1"/>
              <a:t>asso</a:t>
            </a:r>
            <a:r>
              <a:rPr lang="de-DE" dirty="0"/>
              <a:t> and </a:t>
            </a:r>
            <a:r>
              <a:rPr lang="de-DE" dirty="0" err="1"/>
              <a:t>inference</a:t>
            </a:r>
            <a:endParaRPr lang="de-DE" dirty="0"/>
          </a:p>
          <a:p>
            <a:pPr lvl="1"/>
            <a:endParaRPr lang="en-US" dirty="0"/>
          </a:p>
          <a:p>
            <a:r>
              <a:rPr lang="en-US" dirty="0"/>
              <a:t>Methods</a:t>
            </a:r>
          </a:p>
          <a:p>
            <a:pPr lvl="1"/>
            <a:r>
              <a:rPr lang="de-DE" dirty="0"/>
              <a:t>26 </a:t>
            </a:r>
            <a:r>
              <a:rPr lang="de-DE" dirty="0" err="1"/>
              <a:t>participants</a:t>
            </a:r>
            <a:endParaRPr lang="en-US" dirty="0"/>
          </a:p>
          <a:p>
            <a:pPr lvl="1"/>
            <a:r>
              <a:rPr lang="en-US" dirty="0"/>
              <a:t>3.0 T GE Signa MRI system (GE Medical Systems). Functional images were acquired</a:t>
            </a:r>
            <a:br>
              <a:rPr lang="en-US" dirty="0"/>
            </a:br>
            <a:r>
              <a:rPr lang="en-US" dirty="0"/>
              <a:t>using gradient echo spiral in/out pulse sequence (TR 5 2 s;</a:t>
            </a:r>
            <a:br>
              <a:rPr lang="en-US" dirty="0"/>
            </a:br>
            <a:r>
              <a:rPr lang="en-US" dirty="0"/>
              <a:t>TE 5 30 </a:t>
            </a:r>
            <a:r>
              <a:rPr lang="en-US" dirty="0" err="1"/>
              <a:t>ms</a:t>
            </a:r>
            <a:r>
              <a:rPr lang="en-US" dirty="0"/>
              <a:t>; 2 shot; flip angle 5 61; 128 3 128 matrix; 2 3</a:t>
            </a:r>
            <a:br>
              <a:rPr lang="en-US" dirty="0"/>
            </a:br>
            <a:r>
              <a:rPr lang="en-US" dirty="0"/>
              <a:t>2 3 2 mm voxels; 14 oblique axial slices oriented parallel to</a:t>
            </a:r>
            <a:br>
              <a:rPr lang="en-US" dirty="0"/>
            </a:br>
            <a:r>
              <a:rPr lang="en-US" dirty="0"/>
              <a:t>the main axis of the hippocampus)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C8EC45-07C0-41B2-A411-3A19722B5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76" y="1902301"/>
            <a:ext cx="3581900" cy="31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752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087D3-B7EF-4166-AAE3-BDBA09E76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224" y="365125"/>
            <a:ext cx="10515600" cy="1325563"/>
          </a:xfrm>
        </p:spPr>
        <p:txBody>
          <a:bodyPr/>
          <a:lstStyle/>
          <a:p>
            <a:r>
              <a:rPr lang="de-DE" dirty="0"/>
              <a:t>Schlichting 2015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D526E-A3FE-4099-B19D-4C66EEC0D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9095" y="884321"/>
            <a:ext cx="7088354" cy="5292642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Design</a:t>
            </a:r>
          </a:p>
          <a:p>
            <a:pPr lvl="1"/>
            <a:r>
              <a:rPr lang="de-DE" dirty="0"/>
              <a:t>2 x 6 ABC </a:t>
            </a:r>
            <a:r>
              <a:rPr lang="de-DE" dirty="0" err="1"/>
              <a:t>pairs</a:t>
            </a:r>
            <a:r>
              <a:rPr lang="de-DE" dirty="0"/>
              <a:t> (</a:t>
            </a:r>
            <a:r>
              <a:rPr lang="de-DE" b="1" dirty="0"/>
              <a:t>= 18stim</a:t>
            </a:r>
            <a:r>
              <a:rPr lang="de-DE" dirty="0"/>
              <a:t>)</a:t>
            </a:r>
          </a:p>
          <a:p>
            <a:r>
              <a:rPr lang="de-DE" dirty="0"/>
              <a:t>Task</a:t>
            </a:r>
          </a:p>
          <a:p>
            <a:pPr lvl="1"/>
            <a:r>
              <a:rPr lang="de-DE" b="1" dirty="0" err="1">
                <a:solidFill>
                  <a:srgbClr val="FF0000"/>
                </a:solidFill>
              </a:rPr>
              <a:t>Voluntary</a:t>
            </a:r>
            <a:r>
              <a:rPr lang="de-DE" dirty="0"/>
              <a:t> </a:t>
            </a:r>
            <a:r>
              <a:rPr lang="de-DE" dirty="0" err="1"/>
              <a:t>memo</a:t>
            </a:r>
            <a:r>
              <a:rPr lang="de-DE" dirty="0"/>
              <a:t> (but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instruction</a:t>
            </a:r>
            <a:r>
              <a:rPr lang="de-DE" dirty="0"/>
              <a:t> on </a:t>
            </a:r>
            <a:r>
              <a:rPr lang="de-DE" dirty="0" err="1"/>
              <a:t>indirect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Test </a:t>
            </a:r>
            <a:r>
              <a:rPr lang="de-DE" dirty="0" err="1"/>
              <a:t>learned</a:t>
            </a:r>
            <a:r>
              <a:rPr lang="de-DE" dirty="0"/>
              <a:t> </a:t>
            </a:r>
            <a:r>
              <a:rPr lang="de-DE" dirty="0" err="1"/>
              <a:t>asso</a:t>
            </a:r>
            <a:r>
              <a:rPr lang="de-DE" dirty="0"/>
              <a:t> and </a:t>
            </a:r>
            <a:r>
              <a:rPr lang="de-DE" dirty="0" err="1"/>
              <a:t>inference</a:t>
            </a:r>
            <a:endParaRPr lang="de-DE" dirty="0"/>
          </a:p>
          <a:p>
            <a:pPr lvl="1"/>
            <a:r>
              <a:rPr lang="de-DE" b="1" dirty="0">
                <a:solidFill>
                  <a:schemeClr val="accent2"/>
                </a:solidFill>
              </a:rPr>
              <a:t>Scan </a:t>
            </a:r>
            <a:r>
              <a:rPr lang="de-DE" b="1" dirty="0" err="1">
                <a:solidFill>
                  <a:schemeClr val="accent2"/>
                </a:solidFill>
              </a:rPr>
              <a:t>before</a:t>
            </a:r>
            <a:r>
              <a:rPr lang="de-DE" b="1" dirty="0">
                <a:solidFill>
                  <a:schemeClr val="accent2"/>
                </a:solidFill>
              </a:rPr>
              <a:t> and after </a:t>
            </a:r>
            <a:r>
              <a:rPr lang="de-DE" b="1" dirty="0" err="1">
                <a:solidFill>
                  <a:schemeClr val="accent2"/>
                </a:solidFill>
              </a:rPr>
              <a:t>for</a:t>
            </a:r>
            <a:r>
              <a:rPr lang="de-DE" b="1" dirty="0">
                <a:solidFill>
                  <a:schemeClr val="accent2"/>
                </a:solidFill>
              </a:rPr>
              <a:t> RSA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Methods</a:t>
            </a:r>
            <a:endParaRPr lang="en-US" dirty="0"/>
          </a:p>
          <a:p>
            <a:pPr lvl="1"/>
            <a:r>
              <a:rPr lang="en-US" dirty="0"/>
              <a:t>30 participants</a:t>
            </a:r>
          </a:p>
          <a:p>
            <a:pPr lvl="1"/>
            <a:r>
              <a:rPr lang="en-US" sz="1800" dirty="0"/>
              <a:t>3.0T Siemens </a:t>
            </a:r>
            <a:r>
              <a:rPr lang="en-US" sz="1800" dirty="0" err="1"/>
              <a:t>Skyra</a:t>
            </a:r>
            <a:r>
              <a:rPr lang="en-US" sz="1800" dirty="0"/>
              <a:t> MRI system. Functional data were collected in 72 oblique axial slices using an echo planar imaging (EPI) sequence, oriented B20 off the AC–PC axis (repetition time (TR) ¼ 2,000 </a:t>
            </a:r>
            <a:r>
              <a:rPr lang="en-US" sz="1800" dirty="0" err="1"/>
              <a:t>ms</a:t>
            </a:r>
            <a:r>
              <a:rPr lang="en-US" sz="1800" dirty="0"/>
              <a:t>, echo time (TE) ¼ 31 </a:t>
            </a:r>
            <a:r>
              <a:rPr lang="en-US" sz="1800" dirty="0" err="1"/>
              <a:t>ms</a:t>
            </a:r>
            <a:r>
              <a:rPr lang="en-US" sz="1800" dirty="0"/>
              <a:t>, flip angle ¼ 73; 128 128 72 matrix, 1.7 mm isotropic voxels, multiband acceleration factor ¼ 3, GRAPPA factor ¼ 2)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D2D09D-6775-46E6-B604-52631D089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74819"/>
            <a:ext cx="3657601" cy="433551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853661F-3667-4CE7-983F-5F63D957BAB1}"/>
              </a:ext>
            </a:extLst>
          </p:cNvPr>
          <p:cNvSpPr/>
          <p:nvPr/>
        </p:nvSpPr>
        <p:spPr>
          <a:xfrm>
            <a:off x="258079" y="5740029"/>
            <a:ext cx="475443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AdvOT1ef757c0"/>
              </a:rPr>
              <a:t>for 3.5 s with an interstimulus interval (ISI) of 0.5 s. Each of the 24AB and BC pairs was presented 12 times. The left/right position of stimuli on the screen was randomized across presentations</a:t>
            </a:r>
            <a:r>
              <a:rPr lang="en-US" sz="1400" dirty="0"/>
              <a:t> </a:t>
            </a:r>
            <a:br>
              <a:rPr lang="en-US" sz="1400" dirty="0"/>
            </a:b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64396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5F02C-1AF9-44C7-80B1-2A32878A5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Schilchting</a:t>
            </a:r>
            <a:r>
              <a:rPr lang="de-DE" dirty="0"/>
              <a:t> 2016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97342-AF67-40C5-B626-A6328453E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9748" y="567329"/>
            <a:ext cx="6201123" cy="5602960"/>
          </a:xfrm>
        </p:spPr>
        <p:txBody>
          <a:bodyPr/>
          <a:lstStyle/>
          <a:p>
            <a:r>
              <a:rPr lang="de-DE" dirty="0"/>
              <a:t>Methods</a:t>
            </a:r>
          </a:p>
          <a:p>
            <a:pPr lvl="1"/>
            <a:r>
              <a:rPr lang="de-DE" dirty="0"/>
              <a:t>48 </a:t>
            </a:r>
            <a:r>
              <a:rPr lang="de-DE" dirty="0" err="1"/>
              <a:t>participants</a:t>
            </a:r>
            <a:endParaRPr lang="de-DE" dirty="0"/>
          </a:p>
          <a:p>
            <a:pPr lvl="1"/>
            <a:endParaRPr lang="en-US" dirty="0"/>
          </a:p>
        </p:txBody>
      </p:sp>
      <p:pic>
        <p:nvPicPr>
          <p:cNvPr id="1026" name="Picture 2" descr="https://ars.els-cdn.com/content/image/1-s2.0-S1074742715002075-fx1_lrg.jpg">
            <a:extLst>
              <a:ext uri="{FF2B5EF4-FFF2-40B4-BE49-F238E27FC236}">
                <a16:creationId xmlns:a16="http://schemas.microsoft.com/office/drawing/2014/main" id="{E201975F-CE94-481D-970F-9674334AA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492" y="1461705"/>
            <a:ext cx="4151891" cy="1687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5158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B80B6-CEE9-4D0E-863E-4DA78E988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Boorman</a:t>
            </a:r>
            <a:r>
              <a:rPr lang="de-DE" dirty="0"/>
              <a:t> 16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04100-8DA4-4479-AE92-4AB310296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7988" y="365125"/>
            <a:ext cx="4772234" cy="5811838"/>
          </a:xfrm>
        </p:spPr>
        <p:txBody>
          <a:bodyPr/>
          <a:lstStyle/>
          <a:p>
            <a:r>
              <a:rPr lang="de-DE" dirty="0"/>
              <a:t>Design</a:t>
            </a:r>
          </a:p>
          <a:p>
            <a:pPr lvl="1"/>
            <a:r>
              <a:rPr lang="de-DE" b="1" dirty="0"/>
              <a:t>4stim</a:t>
            </a:r>
            <a:r>
              <a:rPr lang="de-DE" dirty="0"/>
              <a:t> = 2 S1 and 2 S2</a:t>
            </a:r>
          </a:p>
          <a:p>
            <a:r>
              <a:rPr lang="de-DE" dirty="0"/>
              <a:t>Task</a:t>
            </a:r>
          </a:p>
          <a:p>
            <a:pPr lvl="1"/>
            <a:r>
              <a:rPr lang="de-DE" dirty="0"/>
              <a:t>Cross Stimulus </a:t>
            </a:r>
            <a:r>
              <a:rPr lang="de-DE" dirty="0" err="1"/>
              <a:t>Suppresion</a:t>
            </a:r>
            <a:endParaRPr lang="de-DE" dirty="0"/>
          </a:p>
          <a:p>
            <a:pPr lvl="1"/>
            <a:r>
              <a:rPr lang="de-DE" dirty="0"/>
              <a:t>1 </a:t>
            </a:r>
            <a:r>
              <a:rPr lang="de-DE" dirty="0" err="1"/>
              <a:t>choice</a:t>
            </a:r>
            <a:r>
              <a:rPr lang="de-DE" dirty="0"/>
              <a:t> + 1presentation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stim</a:t>
            </a:r>
            <a:r>
              <a:rPr lang="de-DE" dirty="0"/>
              <a:t> </a:t>
            </a:r>
            <a:r>
              <a:rPr lang="de-DE" dirty="0" err="1"/>
              <a:t>twice</a:t>
            </a:r>
            <a:r>
              <a:rPr lang="de-DE" dirty="0"/>
              <a:t> x 75</a:t>
            </a:r>
          </a:p>
          <a:p>
            <a:r>
              <a:rPr lang="de-DE" dirty="0"/>
              <a:t>Methods</a:t>
            </a:r>
          </a:p>
          <a:p>
            <a:pPr lvl="1"/>
            <a:r>
              <a:rPr lang="de-DE" dirty="0"/>
              <a:t>26 </a:t>
            </a:r>
            <a:r>
              <a:rPr lang="de-DE" dirty="0" err="1"/>
              <a:t>participants</a:t>
            </a:r>
            <a:endParaRPr lang="de-DE" dirty="0"/>
          </a:p>
          <a:p>
            <a:pPr lvl="1"/>
            <a:r>
              <a:rPr lang="en-US" dirty="0"/>
              <a:t>a 3T Siemens TRIO scanner with a voxel resolution of 3x3x3 mm3, TR=3s, TE=30ms, Flip angle=87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92036B-80A2-414E-8769-5C722C8D8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8270" y="1405692"/>
            <a:ext cx="6985887" cy="297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866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0A5EE-CAA5-44F7-B339-73E148579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Duncan 18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F86EE-E68B-4FE8-BBB1-91605740C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6890" y="1825625"/>
            <a:ext cx="5446909" cy="4351338"/>
          </a:xfrm>
        </p:spPr>
        <p:txBody>
          <a:bodyPr>
            <a:normAutofit/>
          </a:bodyPr>
          <a:lstStyle/>
          <a:p>
            <a:r>
              <a:rPr lang="de-DE" dirty="0"/>
              <a:t>Design</a:t>
            </a:r>
          </a:p>
          <a:p>
            <a:pPr lvl="1"/>
            <a:r>
              <a:rPr lang="de-DE" b="1" dirty="0"/>
              <a:t>4 </a:t>
            </a:r>
            <a:r>
              <a:rPr lang="de-DE" b="1" dirty="0" err="1"/>
              <a:t>cues</a:t>
            </a:r>
            <a:r>
              <a:rPr lang="de-DE" b="1" dirty="0"/>
              <a:t>/6 </a:t>
            </a:r>
            <a:r>
              <a:rPr lang="de-DE" b="1" dirty="0" err="1"/>
              <a:t>combinations</a:t>
            </a:r>
            <a:endParaRPr lang="de-DE" b="1" dirty="0"/>
          </a:p>
          <a:p>
            <a:pPr lvl="1"/>
            <a:r>
              <a:rPr lang="de-DE" dirty="0"/>
              <a:t>4 </a:t>
            </a:r>
            <a:r>
              <a:rPr lang="de-DE" dirty="0" err="1"/>
              <a:t>runs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60 </a:t>
            </a:r>
            <a:r>
              <a:rPr lang="de-DE" dirty="0" err="1"/>
              <a:t>trials</a:t>
            </a:r>
            <a:endParaRPr lang="de-DE" dirty="0"/>
          </a:p>
          <a:p>
            <a:endParaRPr lang="en-US" dirty="0"/>
          </a:p>
          <a:p>
            <a:r>
              <a:rPr lang="de-DE" dirty="0"/>
              <a:t>Task</a:t>
            </a:r>
          </a:p>
          <a:p>
            <a:pPr lvl="1"/>
            <a:r>
              <a:rPr lang="de-DE" dirty="0" err="1"/>
              <a:t>Modified</a:t>
            </a:r>
            <a:r>
              <a:rPr lang="de-DE" dirty="0"/>
              <a:t> </a:t>
            </a:r>
            <a:r>
              <a:rPr lang="de-DE" dirty="0" err="1"/>
              <a:t>weather</a:t>
            </a:r>
            <a:r>
              <a:rPr lang="de-DE" dirty="0"/>
              <a:t> </a:t>
            </a: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task</a:t>
            </a:r>
            <a:endParaRPr lang="de-DE" dirty="0"/>
          </a:p>
          <a:p>
            <a:pPr lvl="1"/>
            <a:r>
              <a:rPr lang="de-DE" dirty="0"/>
              <a:t>A</a:t>
            </a:r>
            <a:r>
              <a:rPr lang="en-US" dirty="0" err="1"/>
              <a:t>fter</a:t>
            </a:r>
            <a:r>
              <a:rPr lang="en-US" dirty="0"/>
              <a:t> task likelihood estimation</a:t>
            </a:r>
          </a:p>
          <a:p>
            <a:r>
              <a:rPr lang="de-DE" dirty="0"/>
              <a:t>Methods</a:t>
            </a:r>
          </a:p>
          <a:p>
            <a:pPr lvl="1"/>
            <a:r>
              <a:rPr lang="de-DE" dirty="0"/>
              <a:t>3</a:t>
            </a:r>
            <a:r>
              <a:rPr lang="en-US" dirty="0"/>
              <a:t>0 participants</a:t>
            </a:r>
          </a:p>
          <a:p>
            <a:pPr lvl="1"/>
            <a:r>
              <a:rPr lang="en-US" sz="650" dirty="0"/>
              <a:t>A 3T Siemens Allegra MRI system with a whole-head coil was used for all scans. Functional data was collected using an echo-planar pulse (EPI) sequence (TR = 1500ms, TE = 17ms, FOV = 240 × 192mm, 34 interleaved slices, 3 × 3 x 3mm voxel size, flip angle = 76 degrees) with oblique coronal slices aligned perpendicular to the hippocampal long axis</a:t>
            </a:r>
            <a:endParaRPr lang="de-DE" sz="650" dirty="0"/>
          </a:p>
        </p:txBody>
      </p:sp>
      <p:pic>
        <p:nvPicPr>
          <p:cNvPr id="2050" name="Picture 2" descr="https://ars.els-cdn.com/content/image/1-s2.0-S0896627318302484-gr1.jpg">
            <a:extLst>
              <a:ext uri="{FF2B5EF4-FFF2-40B4-BE49-F238E27FC236}">
                <a16:creationId xmlns:a16="http://schemas.microsoft.com/office/drawing/2014/main" id="{8ACB69CC-06F7-4CDD-9315-32259C14D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3514725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0581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CABCC-110F-4E07-92F4-AA3C3D8B5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AB80B-F74D-41E7-B853-7322B5162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9982" y="1825625"/>
            <a:ext cx="5653817" cy="4351338"/>
          </a:xfrm>
        </p:spPr>
        <p:txBody>
          <a:bodyPr/>
          <a:lstStyle/>
          <a:p>
            <a:r>
              <a:rPr lang="de-DE" dirty="0" err="1"/>
              <a:t>Congruent</a:t>
            </a:r>
            <a:endParaRPr lang="de-DE" dirty="0"/>
          </a:p>
          <a:p>
            <a:r>
              <a:rPr lang="de-DE" dirty="0" err="1"/>
              <a:t>Incongruent</a:t>
            </a:r>
            <a:endParaRPr lang="de-DE" dirty="0"/>
          </a:p>
          <a:p>
            <a:r>
              <a:rPr lang="de-DE" dirty="0" err="1"/>
              <a:t>unrelated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0F6080-5015-43FC-9C19-5029EC5D4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90" y="1935348"/>
            <a:ext cx="5158461" cy="424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643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1489</Words>
  <Application>Microsoft Office PowerPoint</Application>
  <PresentationFormat>Widescreen</PresentationFormat>
  <Paragraphs>244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AdvOT1ef757c0</vt:lpstr>
      <vt:lpstr>AdvOT2afa314d</vt:lpstr>
      <vt:lpstr>AdvOTea1a7398</vt:lpstr>
      <vt:lpstr>AdvOTea1a7398+fb</vt:lpstr>
      <vt:lpstr>-apple-system</vt:lpstr>
      <vt:lpstr>Arial</vt:lpstr>
      <vt:lpstr>Calibri</vt:lpstr>
      <vt:lpstr>Calibri Light</vt:lpstr>
      <vt:lpstr>HelveticaNeue-Medium</vt:lpstr>
      <vt:lpstr>Office Theme</vt:lpstr>
      <vt:lpstr>Methods</vt:lpstr>
      <vt:lpstr>Zeitamova 12</vt:lpstr>
      <vt:lpstr>Wimmer 12</vt:lpstr>
      <vt:lpstr>Schlichting 2014</vt:lpstr>
      <vt:lpstr>Schlichting 2015</vt:lpstr>
      <vt:lpstr>Schilchting 2016</vt:lpstr>
      <vt:lpstr>Boorman 16</vt:lpstr>
      <vt:lpstr>Duncan 18</vt:lpstr>
      <vt:lpstr>PowerPoint Presentation</vt:lpstr>
      <vt:lpstr>Spalding 2018 (vmpfc lesion)</vt:lpstr>
      <vt:lpstr>Ballard 19</vt:lpstr>
      <vt:lpstr>Wang 2020</vt:lpstr>
      <vt:lpstr>Preconditionning</vt:lpstr>
      <vt:lpstr>Justification stims</vt:lpstr>
      <vt:lpstr>Design</vt:lpstr>
      <vt:lpstr>Stim possible / 2 interf</vt:lpstr>
      <vt:lpstr>Stim possible / 2 interf 16 stim</vt:lpstr>
      <vt:lpstr>29/09 v2</vt:lpstr>
      <vt:lpstr>30/09 v5</vt:lpstr>
      <vt:lpstr>New pairs with boss database only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Leprevost</dc:creator>
  <cp:lastModifiedBy>Florian Leprévost</cp:lastModifiedBy>
  <cp:revision>176</cp:revision>
  <dcterms:created xsi:type="dcterms:W3CDTF">2021-08-18T09:58:31Z</dcterms:created>
  <dcterms:modified xsi:type="dcterms:W3CDTF">2022-02-17T15:18:23Z</dcterms:modified>
</cp:coreProperties>
</file>

<file path=docProps/thumbnail.jpeg>
</file>